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7" r:id="rId11"/>
    <p:sldId id="268" r:id="rId12"/>
    <p:sldId id="269" r:id="rId13"/>
    <p:sldId id="270" r:id="rId14"/>
    <p:sldId id="271" r:id="rId15"/>
    <p:sldId id="272" r:id="rId16"/>
    <p:sldId id="273" r:id="rId17"/>
    <p:sldId id="274" r:id="rId18"/>
    <p:sldId id="275" r:id="rId19"/>
    <p:sldId id="276" r:id="rId20"/>
    <p:sldId id="277"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7" r:id="rId38"/>
    <p:sldId id="299" r:id="rId39"/>
    <p:sldId id="300" r:id="rId40"/>
    <p:sldId id="301" r:id="rId41"/>
    <p:sldId id="302" r:id="rId42"/>
    <p:sldId id="303" r:id="rId43"/>
    <p:sldId id="304" r:id="rId44"/>
    <p:sldId id="305" r:id="rId45"/>
    <p:sldId id="306" r:id="rId46"/>
    <p:sldId id="307" r:id="rId47"/>
    <p:sldId id="308" r:id="rId48"/>
    <p:sldId id="310" r:id="rId49"/>
    <p:sldId id="311" r:id="rId50"/>
    <p:sldId id="312" r:id="rId51"/>
    <p:sldId id="313" r:id="rId52"/>
    <p:sldId id="314" r:id="rId53"/>
    <p:sldId id="315" r:id="rId54"/>
    <p:sldId id="316" r:id="rId55"/>
    <p:sldId id="317" r:id="rId56"/>
  </p:sldIdLst>
  <p:sldSz cx="12192000" cy="6858000"/>
  <p:notesSz cx="12192000" cy="6858000"/>
  <p:embeddedFontLst>
    <p:embeddedFont>
      <p:font typeface="Calibri" panose="020F0502020204030204" pitchFamily="34" charset="0"/>
      <p:regular r:id="rId57"/>
      <p:bold r:id="rId58"/>
      <p:italic r:id="rId59"/>
      <p:boldItalic r:id="rId60"/>
    </p:embeddedFont>
    <p:embeddedFont>
      <p:font typeface="Cambria Math" panose="02040503050406030204" pitchFamily="18" charset="0"/>
      <p:regular r:id="rId61"/>
    </p:embeddedFont>
    <p:embeddedFont>
      <p:font typeface="BOJWFM+5 Bold" panose="020B0600070205080204" charset="0"/>
      <p:regular r:id="rId62"/>
    </p:embeddedFont>
    <p:embeddedFont>
      <p:font typeface="Arial Narrow" panose="020B0606020202030204" pitchFamily="34" charset="0"/>
      <p:regular r:id="rId63"/>
      <p:bold r:id="rId64"/>
      <p:italic r:id="rId65"/>
      <p:boldItalic r:id="rId66"/>
    </p:embeddedFont>
    <p:embeddedFont>
      <p:font typeface="WOHQCE+Cambria Math" panose="020B0600070205080204" charset="0"/>
      <p:regular r:id="rId67"/>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658" y="62"/>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8.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smtClean="0"/>
              <a:t>Title</a:t>
            </a:r>
            <a:endParaRPr lang="en-US"/>
          </a:p>
        </p:txBody>
      </p:sp>
      <p:sp>
        <p:nvSpPr>
          <p:cNvPr id="3" name="Text 2"/>
          <p:cNvSpPr>
            <a:spLocks noGrp="1"/>
          </p:cNvSpPr>
          <p:nvPr>
            <p:ph type="body" idx="1"/>
          </p:nvPr>
        </p:nvSpPr>
        <p:spPr/>
        <p:txBody>
          <a:bodyPr/>
          <a:lstStyle/>
          <a:p>
            <a:pPr lvl="0"/>
            <a:r>
              <a:rPr lang="en-US" smtClean="0"/>
              <a:t>Text</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3"/>
          <p:cNvSpPr>
            <a:spLocks noGrp="1"/>
          </p:cNvSpPr>
          <p:nvPr>
            <p:ph type="dt" sz="half" idx="10"/>
          </p:nvPr>
        </p:nvSpPr>
        <p:spPr/>
        <p:txBody>
          <a:bodyPr/>
          <a:lstStyle/>
          <a:p>
            <a:fld id="{C16525B2-4347-4F72-BAF7-76B19438D329}" type="datetimeFigureOut">
              <a:rPr lang="en-US" smtClean="0"/>
              <a:t>3/7/2021</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7666" y="427735"/>
            <a:ext cx="6797992" cy="17109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7666" y="2459482"/>
            <a:ext cx="6797992"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68130" y="9944862"/>
            <a:ext cx="2417063"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7666" y="9944862"/>
            <a:ext cx="1737264"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3/7/2021</a:t>
            </a:fld>
            <a:endParaRPr lang="en-US"/>
          </a:p>
        </p:txBody>
      </p:sp>
      <p:sp>
        <p:nvSpPr>
          <p:cNvPr id="6" name="Holder 6"/>
          <p:cNvSpPr>
            <a:spLocks noGrp="1"/>
          </p:cNvSpPr>
          <p:nvPr>
            <p:ph type="sldNum" sz="quarter" idx="7"/>
          </p:nvPr>
        </p:nvSpPr>
        <p:spPr>
          <a:xfrm>
            <a:off x="5438394" y="9944862"/>
            <a:ext cx="1737264"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techcrunch.com/2018/05/04/waymo-van-involved-inserious-collision-in-arizona/" TargetMode="External"/><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images.nvidia.com/content/tegra/automotive/images/2016/solutions/pdf/end-to-end-dl-using-px.pdf" TargetMode="External"/><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7118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a:p>
            <a:pPr marL="0" marR="0">
              <a:lnSpc>
                <a:spcPts val="2978"/>
              </a:lnSpc>
              <a:spcBef>
                <a:spcPts val="417"/>
              </a:spcBef>
              <a:spcAft>
                <a:spcPts val="0"/>
              </a:spcAft>
            </a:pPr>
            <a:r>
              <a:rPr sz="2650" dirty="0">
                <a:solidFill>
                  <a:srgbClr val="002060"/>
                </a:solidFill>
                <a:latin typeface="Arial"/>
                <a:cs typeface="Arial"/>
              </a:rPr>
              <a:t>•</a:t>
            </a:r>
          </a:p>
          <a:p>
            <a:pPr marL="0" marR="0">
              <a:lnSpc>
                <a:spcPts val="2976"/>
              </a:lnSpc>
              <a:spcBef>
                <a:spcPts val="422"/>
              </a:spcBef>
              <a:spcAft>
                <a:spcPts val="0"/>
              </a:spcAft>
            </a:pPr>
            <a:r>
              <a:rPr sz="2650" dirty="0">
                <a:solidFill>
                  <a:srgbClr val="002060"/>
                </a:solidFill>
                <a:latin typeface="Arial"/>
                <a:cs typeface="Arial"/>
              </a:rPr>
              <a:t>•</a:t>
            </a:r>
          </a:p>
        </p:txBody>
      </p:sp>
      <p:sp>
        <p:nvSpPr>
          <p:cNvPr id="4" name="object 4"/>
          <p:cNvSpPr txBox="1"/>
          <p:nvPr/>
        </p:nvSpPr>
        <p:spPr>
          <a:xfrm>
            <a:off x="986332" y="3263231"/>
            <a:ext cx="315372" cy="1046531"/>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a:p>
            <a:pPr marL="0" marR="0">
              <a:lnSpc>
                <a:spcPts val="2422"/>
              </a:lnSpc>
              <a:spcBef>
                <a:spcPts val="338"/>
              </a:spcBef>
              <a:spcAft>
                <a:spcPts val="0"/>
              </a:spcAft>
            </a:pPr>
            <a:r>
              <a:rPr sz="2150" dirty="0">
                <a:solidFill>
                  <a:srgbClr val="002060"/>
                </a:solidFill>
                <a:latin typeface="Courier New"/>
                <a:cs typeface="Courier New"/>
              </a:rPr>
              <a:t>o</a:t>
            </a:r>
          </a:p>
        </p:txBody>
      </p:sp>
      <p:sp>
        <p:nvSpPr>
          <p:cNvPr id="5" name="object 5"/>
          <p:cNvSpPr txBox="1"/>
          <p:nvPr/>
        </p:nvSpPr>
        <p:spPr>
          <a:xfrm>
            <a:off x="513892" y="4301661"/>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6" name="正方形/長方形 5"/>
          <p:cNvSpPr/>
          <p:nvPr/>
        </p:nvSpPr>
        <p:spPr>
          <a:xfrm>
            <a:off x="784739" y="2348880"/>
            <a:ext cx="1494837"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19598"/>
            <a:ext cx="259216" cy="1942623"/>
          </a:xfrm>
          <a:prstGeom prst="rect">
            <a:avLst/>
          </a:prstGeom>
        </p:spPr>
        <p:txBody>
          <a:bodyPr vert="horz" wrap="square" lIns="0" tIns="0" rIns="0" bIns="0" rtlCol="0">
            <a:spAutoFit/>
          </a:bodyPr>
          <a:lstStyle/>
          <a:p>
            <a:pPr marL="0" marR="0">
              <a:lnSpc>
                <a:spcPts val="2681"/>
              </a:lnSpc>
              <a:spcBef>
                <a:spcPts val="0"/>
              </a:spcBef>
              <a:spcAft>
                <a:spcPts val="0"/>
              </a:spcAft>
            </a:pPr>
            <a:r>
              <a:rPr sz="2400" dirty="0">
                <a:solidFill>
                  <a:srgbClr val="002060"/>
                </a:solidFill>
                <a:latin typeface="Arial"/>
                <a:cs typeface="Arial"/>
              </a:rPr>
              <a:t>•</a:t>
            </a:r>
          </a:p>
          <a:p>
            <a:pPr marL="0" marR="0">
              <a:lnSpc>
                <a:spcPts val="2683"/>
              </a:lnSpc>
              <a:spcBef>
                <a:spcPts val="3422"/>
              </a:spcBef>
              <a:spcAft>
                <a:spcPts val="0"/>
              </a:spcAft>
            </a:pPr>
            <a:r>
              <a:rPr sz="2400" dirty="0">
                <a:solidFill>
                  <a:srgbClr val="002060"/>
                </a:solidFill>
                <a:latin typeface="Arial"/>
                <a:cs typeface="Arial"/>
              </a:rPr>
              <a:t>•</a:t>
            </a:r>
          </a:p>
          <a:p>
            <a:pPr marL="0" marR="0">
              <a:lnSpc>
                <a:spcPts val="2681"/>
              </a:lnSpc>
              <a:spcBef>
                <a:spcPts val="3477"/>
              </a:spcBef>
              <a:spcAft>
                <a:spcPts val="0"/>
              </a:spcAft>
            </a:pPr>
            <a:r>
              <a:rPr sz="2400" dirty="0">
                <a:solidFill>
                  <a:srgbClr val="002060"/>
                </a:solidFill>
                <a:latin typeface="Arial"/>
                <a:cs typeface="Arial"/>
              </a:rPr>
              <a:t>•</a:t>
            </a:r>
          </a:p>
        </p:txBody>
      </p:sp>
      <p:sp>
        <p:nvSpPr>
          <p:cNvPr id="4" name="object 4"/>
          <p:cNvSpPr txBox="1"/>
          <p:nvPr/>
        </p:nvSpPr>
        <p:spPr>
          <a:xfrm>
            <a:off x="513892" y="4257337"/>
            <a:ext cx="259109" cy="378618"/>
          </a:xfrm>
          <a:prstGeom prst="rect">
            <a:avLst/>
          </a:prstGeom>
        </p:spPr>
        <p:txBody>
          <a:bodyPr vert="horz" wrap="square" lIns="0" tIns="0" rIns="0" bIns="0" rtlCol="0">
            <a:spAutoFit/>
          </a:bodyPr>
          <a:lstStyle/>
          <a:p>
            <a:pPr marL="0" marR="0">
              <a:lnSpc>
                <a:spcPts val="2681"/>
              </a:lnSpc>
              <a:spcBef>
                <a:spcPts val="0"/>
              </a:spcBef>
              <a:spcAft>
                <a:spcPts val="0"/>
              </a:spcAft>
            </a:pPr>
            <a:r>
              <a:rPr sz="2400" dirty="0">
                <a:solidFill>
                  <a:srgbClr val="002060"/>
                </a:solidFill>
                <a:latin typeface="Arial"/>
                <a:cs typeface="Arial"/>
              </a:rPr>
              <a:t>•</a:t>
            </a:r>
          </a:p>
        </p:txBody>
      </p:sp>
      <p:sp>
        <p:nvSpPr>
          <p:cNvPr id="5" name="object 5"/>
          <p:cNvSpPr txBox="1"/>
          <p:nvPr/>
        </p:nvSpPr>
        <p:spPr>
          <a:xfrm>
            <a:off x="986332" y="4664282"/>
            <a:ext cx="305129" cy="655593"/>
          </a:xfrm>
          <a:prstGeom prst="rect">
            <a:avLst/>
          </a:prstGeom>
        </p:spPr>
        <p:txBody>
          <a:bodyPr vert="horz" wrap="square" lIns="0" tIns="0" rIns="0" bIns="0" rtlCol="0">
            <a:spAutoFit/>
          </a:bodyPr>
          <a:lstStyle/>
          <a:p>
            <a:pPr marL="0" marR="0">
              <a:lnSpc>
                <a:spcPts val="2270"/>
              </a:lnSpc>
              <a:spcBef>
                <a:spcPts val="0"/>
              </a:spcBef>
              <a:spcAft>
                <a:spcPts val="0"/>
              </a:spcAft>
            </a:pPr>
            <a:r>
              <a:rPr sz="2000" dirty="0">
                <a:solidFill>
                  <a:srgbClr val="002060"/>
                </a:solidFill>
                <a:latin typeface="Courier New"/>
                <a:cs typeface="Courier New"/>
              </a:rPr>
              <a:t>o</a:t>
            </a:r>
          </a:p>
          <a:p>
            <a:pPr marL="0" marR="0">
              <a:lnSpc>
                <a:spcPts val="2270"/>
              </a:lnSpc>
              <a:spcBef>
                <a:spcPts val="321"/>
              </a:spcBef>
              <a:spcAft>
                <a:spcPts val="0"/>
              </a:spcAft>
            </a:pPr>
            <a:r>
              <a:rPr sz="2000" dirty="0">
                <a:solidFill>
                  <a:srgbClr val="002060"/>
                </a:solidFill>
                <a:latin typeface="Courier New"/>
                <a:cs typeface="Courier New"/>
              </a:rPr>
              <a:t>o</a:t>
            </a:r>
          </a:p>
        </p:txBody>
      </p:sp>
      <p:sp>
        <p:nvSpPr>
          <p:cNvPr id="6" name="正方形/長方形 5"/>
          <p:cNvSpPr/>
          <p:nvPr/>
        </p:nvSpPr>
        <p:spPr>
          <a:xfrm>
            <a:off x="2999656" y="4257337"/>
            <a:ext cx="2304256" cy="3786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20928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a:p>
            <a:pPr marL="0" marR="0">
              <a:lnSpc>
                <a:spcPts val="2976"/>
              </a:lnSpc>
              <a:spcBef>
                <a:spcPts val="3626"/>
              </a:spcBef>
              <a:spcAft>
                <a:spcPts val="0"/>
              </a:spcAft>
            </a:pPr>
            <a:r>
              <a:rPr sz="2650" dirty="0">
                <a:solidFill>
                  <a:srgbClr val="002060"/>
                </a:solidFill>
                <a:latin typeface="Arial"/>
                <a:cs typeface="Arial"/>
              </a:rPr>
              <a:t>•</a:t>
            </a:r>
          </a:p>
        </p:txBody>
      </p:sp>
      <p:sp>
        <p:nvSpPr>
          <p:cNvPr id="4" name="正方形/長方形 3"/>
          <p:cNvSpPr/>
          <p:nvPr/>
        </p:nvSpPr>
        <p:spPr>
          <a:xfrm>
            <a:off x="4583832" y="1013418"/>
            <a:ext cx="7344816" cy="923330"/>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Traditionally</a:t>
            </a:r>
            <a:r>
              <a:rPr lang="en-US" altLang="ja-JP" dirty="0">
                <a:solidFill>
                  <a:srgbClr val="000000"/>
                </a:solidFill>
                <a:latin typeface="KQVPFQ+HelveticaNeue"/>
              </a:rPr>
              <a:t>, this is the maneuver given </a:t>
            </a:r>
            <a:r>
              <a:rPr lang="en-US" altLang="ja-JP" dirty="0">
                <a:solidFill>
                  <a:srgbClr val="FF0000"/>
                </a:solidFill>
                <a:latin typeface="KQVPFQ+HelveticaNeue"/>
              </a:rPr>
              <a:t>before entering any region of the intersection</a:t>
            </a:r>
            <a:r>
              <a:rPr lang="en-US" altLang="ja-JP" dirty="0">
                <a:solidFill>
                  <a:srgbClr val="000000"/>
                </a:solidFill>
                <a:latin typeface="KQVPFQ+HelveticaNeue"/>
              </a:rPr>
              <a:t>, or </a:t>
            </a:r>
            <a:r>
              <a:rPr lang="en-US" altLang="ja-JP" dirty="0">
                <a:solidFill>
                  <a:srgbClr val="FF0000"/>
                </a:solidFill>
                <a:latin typeface="KQVPFQ+HelveticaNeue"/>
              </a:rPr>
              <a:t>after entering the on the intersection zone safely</a:t>
            </a:r>
            <a:r>
              <a:rPr lang="en-US" altLang="ja-JP" dirty="0">
                <a:solidFill>
                  <a:srgbClr val="000000"/>
                </a:solidFill>
                <a:latin typeface="KQVPFQ+HelveticaNeue"/>
              </a:rPr>
              <a:t>.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Entry </a:t>
            </a:r>
            <a:r>
              <a:rPr lang="en-US" altLang="ja-JP" dirty="0">
                <a:solidFill>
                  <a:srgbClr val="000000"/>
                </a:solidFill>
                <a:latin typeface="KQVPFQ+HelveticaNeue"/>
              </a:rPr>
              <a:t>action: speed limit. </a:t>
            </a:r>
            <a:endParaRPr lang="ja-JP" altLang="en-US" dirty="0"/>
          </a:p>
        </p:txBody>
      </p:sp>
      <p:cxnSp>
        <p:nvCxnSpPr>
          <p:cNvPr id="6" name="直線矢印コネクタ 5"/>
          <p:cNvCxnSpPr/>
          <p:nvPr/>
        </p:nvCxnSpPr>
        <p:spPr>
          <a:xfrm flipV="1">
            <a:off x="4439816" y="1412776"/>
            <a:ext cx="504056" cy="2880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431704" y="2627000"/>
            <a:ext cx="1944216" cy="646331"/>
          </a:xfrm>
          <a:prstGeom prst="rect">
            <a:avLst/>
          </a:prstGeom>
        </p:spPr>
        <p:txBody>
          <a:bodyPr wrap="square">
            <a:spAutoFit/>
          </a:bodyPr>
          <a:lstStyle/>
          <a:p>
            <a:r>
              <a:rPr lang="en-US" altLang="ja-JP" dirty="0">
                <a:solidFill>
                  <a:srgbClr val="000000"/>
                </a:solidFill>
                <a:latin typeface="KQVPFQ+HelveticaNeue"/>
              </a:rPr>
              <a:t>Entry action: stop point location. </a:t>
            </a:r>
            <a:endParaRPr lang="ja-JP" altLang="en-US" dirty="0"/>
          </a:p>
        </p:txBody>
      </p:sp>
      <p:sp>
        <p:nvSpPr>
          <p:cNvPr id="12" name="正方形/長方形 11"/>
          <p:cNvSpPr/>
          <p:nvPr/>
        </p:nvSpPr>
        <p:spPr>
          <a:xfrm>
            <a:off x="1535832" y="3929125"/>
            <a:ext cx="6096000" cy="646331"/>
          </a:xfrm>
          <a:prstGeom prst="rect">
            <a:avLst/>
          </a:prstGeom>
        </p:spPr>
        <p:txBody>
          <a:bodyPr>
            <a:spAutoFit/>
          </a:bodyPr>
          <a:lstStyle/>
          <a:p>
            <a:r>
              <a:rPr lang="en-US" altLang="ja-JP" dirty="0">
                <a:solidFill>
                  <a:srgbClr val="000000"/>
                </a:solidFill>
                <a:latin typeface="KQVPFQ+HelveticaNeue"/>
              </a:rPr>
              <a:t>Entry action: </a:t>
            </a:r>
            <a:r>
              <a:rPr lang="en-US" altLang="ja-JP" dirty="0">
                <a:solidFill>
                  <a:srgbClr val="FF0000"/>
                </a:solidFill>
                <a:latin typeface="KQVPFQ+HelveticaNeue"/>
              </a:rPr>
              <a:t>start a timer </a:t>
            </a:r>
            <a:r>
              <a:rPr lang="en-US" altLang="ja-JP" dirty="0">
                <a:solidFill>
                  <a:srgbClr val="000000"/>
                </a:solidFill>
                <a:latin typeface="KQVPFQ+HelveticaNeue"/>
              </a:rPr>
              <a:t>to </a:t>
            </a:r>
            <a:r>
              <a:rPr lang="en-US" altLang="ja-JP" dirty="0">
                <a:solidFill>
                  <a:srgbClr val="FF0000"/>
                </a:solidFill>
                <a:latin typeface="KQVPFQ+HelveticaNeue"/>
              </a:rPr>
              <a:t>wait for a fixed amount of time </a:t>
            </a:r>
            <a:r>
              <a:rPr lang="en-US" altLang="ja-JP" dirty="0">
                <a:solidFill>
                  <a:srgbClr val="000000"/>
                </a:solidFill>
                <a:latin typeface="KQVPFQ+HelveticaNeue"/>
              </a:rPr>
              <a:t>before proceeding through the intersection. </a:t>
            </a:r>
            <a:endParaRPr lang="ja-JP"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正方形/長方形 2"/>
          <p:cNvSpPr/>
          <p:nvPr/>
        </p:nvSpPr>
        <p:spPr>
          <a:xfrm>
            <a:off x="479376" y="836712"/>
            <a:ext cx="11233248" cy="1200329"/>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Throughout </a:t>
            </a:r>
            <a:r>
              <a:rPr lang="en-US" altLang="ja-JP" dirty="0">
                <a:solidFill>
                  <a:srgbClr val="000000"/>
                </a:solidFill>
                <a:latin typeface="KQVPFQ+HelveticaNeue"/>
              </a:rPr>
              <a:t>this process, it is vitally important that we understand </a:t>
            </a:r>
            <a:r>
              <a:rPr lang="en-US" altLang="ja-JP" dirty="0">
                <a:solidFill>
                  <a:srgbClr val="FF0000"/>
                </a:solidFill>
                <a:latin typeface="KQVPFQ+HelveticaNeue"/>
              </a:rPr>
              <a:t>how</a:t>
            </a:r>
            <a:r>
              <a:rPr lang="en-US" altLang="ja-JP" dirty="0">
                <a:solidFill>
                  <a:srgbClr val="000000"/>
                </a:solidFill>
                <a:latin typeface="KQVPFQ+HelveticaNeue"/>
              </a:rPr>
              <a:t> we, the </a:t>
            </a:r>
            <a:r>
              <a:rPr lang="en-US" altLang="ja-JP" dirty="0">
                <a:solidFill>
                  <a:srgbClr val="FF0000"/>
                </a:solidFill>
                <a:latin typeface="KQVPFQ+HelveticaNeue"/>
              </a:rPr>
              <a:t>human expert</a:t>
            </a:r>
            <a:r>
              <a:rPr lang="en-US" altLang="ja-JP" dirty="0">
                <a:solidFill>
                  <a:srgbClr val="000000"/>
                </a:solidFill>
                <a:latin typeface="KQVPFQ+HelveticaNeue"/>
              </a:rPr>
              <a:t>, </a:t>
            </a:r>
            <a:r>
              <a:rPr lang="en-US" altLang="ja-JP" dirty="0">
                <a:solidFill>
                  <a:srgbClr val="FF0000"/>
                </a:solidFill>
                <a:latin typeface="KQVPFQ+HelveticaNeue"/>
              </a:rPr>
              <a:t>analyze the scenario</a:t>
            </a:r>
            <a:r>
              <a:rPr lang="en-US" altLang="ja-JP" dirty="0">
                <a:solidFill>
                  <a:srgbClr val="000000"/>
                </a:solidFill>
                <a:latin typeface="KQVPFQ+HelveticaNeue"/>
              </a:rPr>
              <a:t>, and what the </a:t>
            </a:r>
            <a:r>
              <a:rPr lang="en-US" altLang="ja-JP" dirty="0">
                <a:solidFill>
                  <a:srgbClr val="FF0000"/>
                </a:solidFill>
                <a:latin typeface="KQVPFQ+HelveticaNeue"/>
              </a:rPr>
              <a:t>specific capabilities </a:t>
            </a:r>
            <a:r>
              <a:rPr lang="en-US" altLang="ja-JP" dirty="0">
                <a:solidFill>
                  <a:srgbClr val="000000"/>
                </a:solidFill>
                <a:latin typeface="KQVPFQ+HelveticaNeue"/>
              </a:rPr>
              <a:t>of the resulting behavior planner are.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These </a:t>
            </a:r>
            <a:r>
              <a:rPr lang="en-US" altLang="ja-JP" dirty="0">
                <a:solidFill>
                  <a:srgbClr val="000000"/>
                </a:solidFill>
                <a:latin typeface="KQVPFQ+HelveticaNeue"/>
              </a:rPr>
              <a:t>need to be </a:t>
            </a:r>
            <a:r>
              <a:rPr lang="en-US" altLang="ja-JP" dirty="0">
                <a:solidFill>
                  <a:srgbClr val="FF0000"/>
                </a:solidFill>
                <a:latin typeface="KQVPFQ+HelveticaNeue"/>
              </a:rPr>
              <a:t>captured in the operational design domain</a:t>
            </a:r>
            <a:r>
              <a:rPr lang="en-US" altLang="ja-JP" dirty="0">
                <a:solidFill>
                  <a:srgbClr val="000000"/>
                </a:solidFill>
                <a:latin typeface="KQVPFQ+HelveticaNeue"/>
              </a:rPr>
              <a:t> definition, and we need to ensure that we create a </a:t>
            </a:r>
            <a:r>
              <a:rPr lang="en-US" altLang="ja-JP" dirty="0">
                <a:solidFill>
                  <a:srgbClr val="FF0000"/>
                </a:solidFill>
                <a:latin typeface="KQVPFQ+HelveticaNeue"/>
              </a:rPr>
              <a:t>complete state machine </a:t>
            </a:r>
            <a:r>
              <a:rPr lang="en-US" altLang="ja-JP" dirty="0">
                <a:solidFill>
                  <a:srgbClr val="000000"/>
                </a:solidFill>
                <a:latin typeface="KQVPFQ+HelveticaNeue"/>
              </a:rPr>
              <a:t>able to </a:t>
            </a:r>
            <a:r>
              <a:rPr lang="en-US" altLang="ja-JP" dirty="0">
                <a:solidFill>
                  <a:srgbClr val="FF0000"/>
                </a:solidFill>
                <a:latin typeface="KQVPFQ+HelveticaNeue"/>
              </a:rPr>
              <a:t>handle every possible case </a:t>
            </a:r>
            <a:r>
              <a:rPr lang="en-US" altLang="ja-JP" dirty="0">
                <a:solidFill>
                  <a:srgbClr val="000000"/>
                </a:solidFill>
                <a:latin typeface="KQVPFQ+HelveticaNeue"/>
              </a:rPr>
              <a:t>that can arise for the given scenarios. </a:t>
            </a:r>
            <a:endParaRPr lang="ja-JP" altLang="en-US" dirty="0"/>
          </a:p>
        </p:txBody>
      </p:sp>
      <p:sp>
        <p:nvSpPr>
          <p:cNvPr id="4" name="テキスト ボックス 3"/>
          <p:cNvSpPr txBox="1"/>
          <p:nvPr/>
        </p:nvSpPr>
        <p:spPr>
          <a:xfrm>
            <a:off x="3215680" y="5589240"/>
            <a:ext cx="8976320" cy="923330"/>
          </a:xfrm>
          <a:prstGeom prst="rect">
            <a:avLst/>
          </a:prstGeom>
          <a:noFill/>
        </p:spPr>
        <p:txBody>
          <a:bodyPr wrap="square" rtlCol="0">
            <a:spAutoFit/>
          </a:bodyPr>
          <a:lstStyle/>
          <a:p>
            <a:r>
              <a:rPr kumimoji="1" lang="ja-JP" altLang="en-US" dirty="0" smtClean="0"/>
              <a:t>復習</a:t>
            </a:r>
            <a:r>
              <a:rPr lang="ja-JP" altLang="en-US" dirty="0" smtClean="0"/>
              <a:t>（</a:t>
            </a:r>
            <a:r>
              <a:rPr lang="en-US" altLang="ja-JP" dirty="0" smtClean="0"/>
              <a:t>C1M1L1 Taxonomy of Driving</a:t>
            </a:r>
            <a:r>
              <a:rPr lang="ja-JP" altLang="en-US" dirty="0" smtClean="0"/>
              <a:t>）</a:t>
            </a:r>
            <a:r>
              <a:rPr kumimoji="1" lang="ja-JP" altLang="en-US" dirty="0" smtClean="0"/>
              <a:t>：</a:t>
            </a:r>
            <a:r>
              <a:rPr kumimoji="1" lang="en-US" altLang="ja-JP" dirty="0" smtClean="0"/>
              <a:t>The ODD constitutes the </a:t>
            </a:r>
            <a:r>
              <a:rPr kumimoji="1" lang="en-US" altLang="ja-JP" dirty="0" smtClean="0">
                <a:solidFill>
                  <a:srgbClr val="FF0000"/>
                </a:solidFill>
              </a:rPr>
              <a:t>operating conditions </a:t>
            </a:r>
            <a:r>
              <a:rPr kumimoji="1" lang="en-US" altLang="ja-JP" dirty="0" smtClean="0"/>
              <a:t>under which a given system is designed to function. Clearly defining the operating conditions for which a self-driving car is designed, is crucial to ensuring the </a:t>
            </a:r>
            <a:r>
              <a:rPr kumimoji="1" lang="en-US" altLang="ja-JP" dirty="0" smtClean="0">
                <a:solidFill>
                  <a:srgbClr val="FF0000"/>
                </a:solidFill>
              </a:rPr>
              <a:t>safety of the system</a:t>
            </a:r>
            <a:r>
              <a:rPr kumimoji="1" lang="en-US" altLang="ja-JP" dirty="0" smtClean="0"/>
              <a:t>.</a:t>
            </a:r>
            <a:endParaRPr kumimoji="1" lang="ja-JP"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8000"/>
          </a:xfrm>
          <a:prstGeom prst="rect">
            <a:avLst/>
          </a:prstGeom>
          <a:blipFill>
            <a:blip r:embed="rId2" cstate="print"/>
            <a:stretch>
              <a:fillRect/>
            </a:stretch>
          </a:blipFill>
        </p:spPr>
        <p:txBody>
          <a:bodyPr wrap="square" lIns="0" tIns="0" rIns="0" bIns="0" rtlCol="0">
            <a:spAutoFit/>
          </a:bodyPr>
          <a:lstStyle/>
          <a:p>
            <a:endParaRPr/>
          </a:p>
        </p:txBody>
      </p:sp>
      <p:sp>
        <p:nvSpPr>
          <p:cNvPr id="3" name="正方形/長方形 2"/>
          <p:cNvSpPr/>
          <p:nvPr/>
        </p:nvSpPr>
        <p:spPr>
          <a:xfrm>
            <a:off x="0" y="1052736"/>
            <a:ext cx="4583832" cy="2031325"/>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One </a:t>
            </a:r>
            <a:r>
              <a:rPr lang="en-US" altLang="ja-JP" dirty="0">
                <a:solidFill>
                  <a:srgbClr val="000000"/>
                </a:solidFill>
                <a:latin typeface="KQVPFQ+HelveticaNeue"/>
              </a:rPr>
              <a:t>particular issue that has a big impact on the performance of our state machine is the issue of noise in the inputs.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The </a:t>
            </a:r>
            <a:r>
              <a:rPr lang="en-US" altLang="ja-JP" dirty="0">
                <a:solidFill>
                  <a:srgbClr val="000000"/>
                </a:solidFill>
                <a:latin typeface="KQVPFQ+HelveticaNeue"/>
              </a:rPr>
              <a:t>state transition conditions defined above are exact, and rely on the vehicle </a:t>
            </a:r>
            <a:r>
              <a:rPr lang="en-US" altLang="ja-JP" dirty="0">
                <a:solidFill>
                  <a:srgbClr val="FF0000"/>
                </a:solidFill>
                <a:latin typeface="KQVPFQ+HelveticaNeue"/>
              </a:rPr>
              <a:t>reaching the stop point and achieving a zero velocity exactly</a:t>
            </a:r>
            <a:r>
              <a:rPr lang="en-US" altLang="ja-JP" dirty="0">
                <a:solidFill>
                  <a:srgbClr val="000000"/>
                </a:solidFill>
                <a:latin typeface="KQVPFQ+HelveticaNeue"/>
              </a:rPr>
              <a:t>. </a:t>
            </a:r>
            <a:endParaRPr lang="ja-JP" altLang="en-US" dirty="0"/>
          </a:p>
        </p:txBody>
      </p:sp>
      <p:sp>
        <p:nvSpPr>
          <p:cNvPr id="4" name="正方形/長方形 3"/>
          <p:cNvSpPr/>
          <p:nvPr/>
        </p:nvSpPr>
        <p:spPr>
          <a:xfrm>
            <a:off x="3503712" y="5661248"/>
            <a:ext cx="8688288" cy="1200329"/>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Even </a:t>
            </a:r>
            <a:r>
              <a:rPr lang="en-US" altLang="ja-JP" dirty="0">
                <a:solidFill>
                  <a:srgbClr val="000000"/>
                </a:solidFill>
                <a:latin typeface="KQVPFQ+HelveticaNeue"/>
              </a:rPr>
              <a:t>with no other dynamic objects to detect, the localization estimates of the vehicle state may contain noise and not satisfy these conditions exactly. </a:t>
            </a:r>
            <a:endParaRPr lang="en-US" altLang="ja-JP" sz="2400" dirty="0">
              <a:solidFill>
                <a:srgbClr val="000000"/>
              </a:solidFill>
              <a:latin typeface="KQVPFQ+HelveticaNeue"/>
            </a:endParaRPr>
          </a:p>
          <a:p>
            <a:pPr marL="285750" indent="-285750">
              <a:buFontTx/>
              <a:buChar char="-"/>
            </a:pPr>
            <a:r>
              <a:rPr lang="ja-JP" altLang="en-US" dirty="0" smtClean="0">
                <a:solidFill>
                  <a:srgbClr val="000000"/>
                </a:solidFill>
                <a:latin typeface="KQVPFQ+HelveticaNeue"/>
              </a:rPr>
              <a:t>対策</a:t>
            </a:r>
            <a:r>
              <a:rPr lang="ja-JP" altLang="en-US" dirty="0">
                <a:solidFill>
                  <a:srgbClr val="000000"/>
                </a:solidFill>
                <a:latin typeface="KQVPFQ+HelveticaNeue"/>
              </a:rPr>
              <a:t>：</a:t>
            </a:r>
            <a:r>
              <a:rPr lang="en-US" altLang="ja-JP" dirty="0">
                <a:solidFill>
                  <a:srgbClr val="000000"/>
                </a:solidFill>
                <a:latin typeface="KQVPFQ+HelveticaNeue"/>
              </a:rPr>
              <a:t>noise threshold </a:t>
            </a:r>
            <a:r>
              <a:rPr lang="en-US" altLang="ja-JP" dirty="0" err="1">
                <a:solidFill>
                  <a:srgbClr val="000000"/>
                </a:solidFill>
                <a:latin typeface="KQVPFQ+HelveticaNeue"/>
              </a:rPr>
              <a:t>hyperparameters</a:t>
            </a:r>
            <a:r>
              <a:rPr lang="en-US" altLang="ja-JP" dirty="0">
                <a:solidFill>
                  <a:srgbClr val="000000"/>
                </a:solidFill>
                <a:latin typeface="KQVPFQ+HelveticaNeue"/>
              </a:rPr>
              <a:t>. </a:t>
            </a:r>
            <a:endParaRPr lang="en-US" altLang="ja-JP" sz="2400" dirty="0">
              <a:solidFill>
                <a:srgbClr val="000000"/>
              </a:solidFill>
              <a:latin typeface="KQVPFQ+HelveticaNeue"/>
            </a:endParaRPr>
          </a:p>
          <a:p>
            <a:pPr marL="742950" lvl="1" indent="-285750">
              <a:buFontTx/>
              <a:buChar char="-"/>
            </a:pPr>
            <a:r>
              <a:rPr lang="en-US" altLang="ja-JP" dirty="0" smtClean="0">
                <a:solidFill>
                  <a:srgbClr val="000000"/>
                </a:solidFill>
                <a:latin typeface="KQVPFQ+HelveticaNeue"/>
              </a:rPr>
              <a:t>Small </a:t>
            </a:r>
            <a:r>
              <a:rPr lang="en-US" altLang="ja-JP" dirty="0">
                <a:solidFill>
                  <a:srgbClr val="000000"/>
                </a:solidFill>
                <a:latin typeface="KQVPFQ+HelveticaNeue"/>
              </a:rPr>
              <a:t>threshold value allowing speeds close to zero to be accepted as stopped. </a:t>
            </a:r>
            <a:endParaRPr lang="ja-JP" altLang="en-US" dirty="0"/>
          </a:p>
        </p:txBody>
      </p:sp>
      <p:sp>
        <p:nvSpPr>
          <p:cNvPr id="5" name="正方形/長方形 4"/>
          <p:cNvSpPr/>
          <p:nvPr/>
        </p:nvSpPr>
        <p:spPr>
          <a:xfrm>
            <a:off x="2999656" y="476672"/>
            <a:ext cx="396044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7118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a:p>
            <a:pPr marL="0" marR="0">
              <a:lnSpc>
                <a:spcPts val="2978"/>
              </a:lnSpc>
              <a:spcBef>
                <a:spcPts val="417"/>
              </a:spcBef>
              <a:spcAft>
                <a:spcPts val="0"/>
              </a:spcAft>
            </a:pPr>
            <a:r>
              <a:rPr sz="2650" dirty="0">
                <a:solidFill>
                  <a:srgbClr val="002060"/>
                </a:solidFill>
                <a:latin typeface="Arial"/>
                <a:cs typeface="Arial"/>
              </a:rPr>
              <a:t>•</a:t>
            </a:r>
          </a:p>
          <a:p>
            <a:pPr marL="0" marR="0">
              <a:lnSpc>
                <a:spcPts val="2976"/>
              </a:lnSpc>
              <a:spcBef>
                <a:spcPts val="422"/>
              </a:spcBef>
              <a:spcAft>
                <a:spcPts val="0"/>
              </a:spcAft>
            </a:pPr>
            <a:r>
              <a:rPr sz="2650" dirty="0">
                <a:solidFill>
                  <a:srgbClr val="002060"/>
                </a:solidFill>
                <a:latin typeface="Arial"/>
                <a:cs typeface="Arial"/>
              </a:rPr>
              <a:t>•</a:t>
            </a:r>
          </a:p>
        </p:txBody>
      </p:sp>
      <p:sp>
        <p:nvSpPr>
          <p:cNvPr id="4" name="正方形/長方形 3"/>
          <p:cNvSpPr/>
          <p:nvPr/>
        </p:nvSpPr>
        <p:spPr>
          <a:xfrm>
            <a:off x="5447928" y="548680"/>
            <a:ext cx="947695" cy="369332"/>
          </a:xfrm>
          <a:prstGeom prst="rect">
            <a:avLst/>
          </a:prstGeom>
        </p:spPr>
        <p:txBody>
          <a:bodyPr wrap="none">
            <a:spAutoFit/>
          </a:bodyPr>
          <a:lstStyle/>
          <a:p>
            <a:r>
              <a:rPr lang="ja-JP" altLang="en-US" dirty="0">
                <a:solidFill>
                  <a:srgbClr val="000000"/>
                </a:solidFill>
                <a:latin typeface="IRSVJH+PingFangSC-Regular"/>
              </a:rPr>
              <a:t>（⼤事） </a:t>
            </a:r>
            <a:endParaRPr lang="ja-JP" altLang="en-US" dirty="0"/>
          </a:p>
        </p:txBody>
      </p:sp>
      <p:cxnSp>
        <p:nvCxnSpPr>
          <p:cNvPr id="7" name="直線矢印コネクタ 6"/>
          <p:cNvCxnSpPr/>
          <p:nvPr/>
        </p:nvCxnSpPr>
        <p:spPr>
          <a:xfrm>
            <a:off x="3359696" y="1700808"/>
            <a:ext cx="36004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0" y="3951054"/>
            <a:ext cx="5591944" cy="2862322"/>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Performed </a:t>
            </a:r>
            <a:r>
              <a:rPr lang="en-US" altLang="ja-JP" dirty="0">
                <a:solidFill>
                  <a:srgbClr val="000000"/>
                </a:solidFill>
                <a:latin typeface="KQVPFQ+HelveticaNeue"/>
              </a:rPr>
              <a:t>in a simulated environment like </a:t>
            </a:r>
            <a:r>
              <a:rPr lang="en-US" altLang="ja-JP" dirty="0">
                <a:solidFill>
                  <a:srgbClr val="FF0000"/>
                </a:solidFill>
                <a:latin typeface="KQVPFQ+HelveticaNeue"/>
              </a:rPr>
              <a:t>Carla</a:t>
            </a:r>
            <a:r>
              <a:rPr lang="en-US" altLang="ja-JP" dirty="0" smtClean="0">
                <a:solidFill>
                  <a:srgbClr val="000000"/>
                </a:solidFill>
                <a:latin typeface="KQVPFQ+HelveticaNeue"/>
              </a:rPr>
              <a:t>.</a:t>
            </a:r>
          </a:p>
          <a:p>
            <a:pPr marL="285750" indent="-285750">
              <a:buFontTx/>
              <a:buChar char="-"/>
            </a:pPr>
            <a:r>
              <a:rPr lang="en-US" altLang="ja-JP" dirty="0"/>
              <a:t>Able to confirm if the state machine transitions and state coverage are </a:t>
            </a:r>
            <a:r>
              <a:rPr lang="en-US" altLang="ja-JP" dirty="0" smtClean="0"/>
              <a:t>correct.</a:t>
            </a:r>
          </a:p>
          <a:p>
            <a:pPr marL="285750" indent="-285750">
              <a:buFontTx/>
              <a:buChar char="-"/>
            </a:pPr>
            <a:r>
              <a:rPr lang="en-US" altLang="ja-JP" dirty="0"/>
              <a:t>The number of </a:t>
            </a:r>
            <a:r>
              <a:rPr lang="en-US" altLang="ja-JP" dirty="0">
                <a:solidFill>
                  <a:srgbClr val="FF0000"/>
                </a:solidFill>
              </a:rPr>
              <a:t>tests</a:t>
            </a:r>
            <a:r>
              <a:rPr lang="en-US" altLang="ja-JP" dirty="0"/>
              <a:t> performed in the simulation </a:t>
            </a:r>
            <a:r>
              <a:rPr lang="en-US" altLang="ja-JP" dirty="0">
                <a:solidFill>
                  <a:srgbClr val="FF0000"/>
                </a:solidFill>
              </a:rPr>
              <a:t>should be representative of all possible situations </a:t>
            </a:r>
            <a:r>
              <a:rPr lang="en-US" altLang="ja-JP" dirty="0"/>
              <a:t>which can be seen when driving the scenario to </a:t>
            </a:r>
            <a:r>
              <a:rPr lang="en-US" altLang="ja-JP" dirty="0">
                <a:solidFill>
                  <a:srgbClr val="FF0000"/>
                </a:solidFill>
              </a:rPr>
              <a:t>catch any edge cases</a:t>
            </a:r>
            <a:r>
              <a:rPr lang="en-US" altLang="ja-JP" dirty="0"/>
              <a:t> which programmers might have missed. </a:t>
            </a:r>
          </a:p>
          <a:p>
            <a:pPr marL="285750" indent="-285750">
              <a:buFontTx/>
              <a:buChar char="-"/>
            </a:pPr>
            <a:r>
              <a:rPr lang="en-US" altLang="ja-JP" dirty="0" smtClean="0"/>
              <a:t>Many </a:t>
            </a:r>
            <a:r>
              <a:rPr lang="en-US" altLang="ja-JP" dirty="0"/>
              <a:t>times </a:t>
            </a:r>
            <a:r>
              <a:rPr lang="en-US" altLang="ja-JP" dirty="0">
                <a:solidFill>
                  <a:srgbClr val="FF0000"/>
                </a:solidFill>
              </a:rPr>
              <a:t>selecting a representative set of tests </a:t>
            </a:r>
            <a:r>
              <a:rPr lang="en-US" altLang="ja-JP" dirty="0"/>
              <a:t>is not trivial, especially as the complexity of the scenarios increases. </a:t>
            </a:r>
            <a:endParaRPr lang="ja-JP" altLang="en-US" dirty="0"/>
          </a:p>
        </p:txBody>
      </p:sp>
      <p:cxnSp>
        <p:nvCxnSpPr>
          <p:cNvPr id="23" name="直線矢印コネクタ 22"/>
          <p:cNvCxnSpPr/>
          <p:nvPr/>
        </p:nvCxnSpPr>
        <p:spPr>
          <a:xfrm flipH="1">
            <a:off x="1823864" y="2297002"/>
            <a:ext cx="23664" cy="17800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8040216" y="260648"/>
            <a:ext cx="4151783" cy="2308324"/>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once </a:t>
            </a:r>
            <a:r>
              <a:rPr lang="en-US" altLang="ja-JP" dirty="0">
                <a:solidFill>
                  <a:srgbClr val="000000"/>
                </a:solidFill>
                <a:latin typeface="KQVPFQ+HelveticaNeue"/>
              </a:rPr>
              <a:t>confident that the state machine performs as intended in simulation.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This </a:t>
            </a:r>
            <a:r>
              <a:rPr lang="en-US" altLang="ja-JP" dirty="0">
                <a:solidFill>
                  <a:srgbClr val="000000"/>
                </a:solidFill>
                <a:latin typeface="KQVPFQ+HelveticaNeue"/>
              </a:rPr>
              <a:t>type of testing </a:t>
            </a:r>
            <a:r>
              <a:rPr lang="en-US" altLang="ja-JP" dirty="0">
                <a:solidFill>
                  <a:srgbClr val="FF0000"/>
                </a:solidFill>
                <a:latin typeface="KQVPFQ+HelveticaNeue"/>
              </a:rPr>
              <a:t>tests specific scenarios</a:t>
            </a:r>
            <a:r>
              <a:rPr lang="en-US" altLang="ja-JP" dirty="0">
                <a:solidFill>
                  <a:srgbClr val="000000"/>
                </a:solidFill>
                <a:latin typeface="KQVPFQ+HelveticaNeue"/>
              </a:rPr>
              <a:t> which are </a:t>
            </a:r>
            <a:r>
              <a:rPr lang="en-US" altLang="ja-JP" dirty="0">
                <a:solidFill>
                  <a:srgbClr val="FF0000"/>
                </a:solidFill>
                <a:latin typeface="KQVPFQ+HelveticaNeue"/>
              </a:rPr>
              <a:t>hard to confirm exactly in simulation</a:t>
            </a:r>
            <a:r>
              <a:rPr lang="en-US" altLang="ja-JP" dirty="0">
                <a:solidFill>
                  <a:srgbClr val="000000"/>
                </a:solidFill>
                <a:latin typeface="KQVPFQ+HelveticaNeue"/>
              </a:rPr>
              <a:t>, such as </a:t>
            </a:r>
            <a:r>
              <a:rPr lang="en-US" altLang="ja-JP" dirty="0">
                <a:solidFill>
                  <a:srgbClr val="FF0000"/>
                </a:solidFill>
                <a:latin typeface="KQVPFQ+HelveticaNeue"/>
              </a:rPr>
              <a:t>parameter tuning and noise</a:t>
            </a:r>
            <a:r>
              <a:rPr lang="en-US" altLang="ja-JP" dirty="0">
                <a:solidFill>
                  <a:srgbClr val="000000"/>
                </a:solidFill>
                <a:latin typeface="KQVPFQ+HelveticaNeue"/>
              </a:rPr>
              <a:t>, and </a:t>
            </a:r>
            <a:r>
              <a:rPr lang="en-US" altLang="ja-JP" dirty="0">
                <a:solidFill>
                  <a:srgbClr val="FF0000"/>
                </a:solidFill>
                <a:latin typeface="KQVPFQ+HelveticaNeue"/>
              </a:rPr>
              <a:t>errors in the perception output in a real environment</a:t>
            </a:r>
            <a:r>
              <a:rPr lang="en-US" altLang="ja-JP" dirty="0">
                <a:solidFill>
                  <a:srgbClr val="000000"/>
                </a:solidFill>
                <a:latin typeface="KQVPFQ+HelveticaNeue"/>
              </a:rPr>
              <a:t>. </a:t>
            </a:r>
            <a:endParaRPr lang="ja-JP" altLang="en-US" dirty="0"/>
          </a:p>
        </p:txBody>
      </p:sp>
      <p:cxnSp>
        <p:nvCxnSpPr>
          <p:cNvPr id="27" name="直線矢印コネクタ 26"/>
          <p:cNvCxnSpPr/>
          <p:nvPr/>
        </p:nvCxnSpPr>
        <p:spPr>
          <a:xfrm flipV="1">
            <a:off x="3503712" y="1268760"/>
            <a:ext cx="4752528" cy="130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3719736" y="980728"/>
            <a:ext cx="3168351" cy="1477328"/>
          </a:xfrm>
          <a:prstGeom prst="rect">
            <a:avLst/>
          </a:prstGeom>
        </p:spPr>
        <p:txBody>
          <a:bodyPr wrap="square">
            <a:spAutoFit/>
          </a:bodyPr>
          <a:lstStyle/>
          <a:p>
            <a:r>
              <a:rPr lang="en-US" altLang="ja-JP" dirty="0">
                <a:solidFill>
                  <a:srgbClr val="FF0000"/>
                </a:solidFill>
                <a:latin typeface="KQVPFQ+HelveticaNeue"/>
              </a:rPr>
              <a:t>Incapable</a:t>
            </a:r>
            <a:r>
              <a:rPr lang="en-US" altLang="ja-JP" dirty="0">
                <a:solidFill>
                  <a:srgbClr val="000000"/>
                </a:solidFill>
                <a:latin typeface="KQVPFQ+HelveticaNeue"/>
              </a:rPr>
              <a:t> of confirming if the state transitions are correct, or if the states are capable of handling all of the situations in a given scenario. </a:t>
            </a:r>
            <a:endParaRPr lang="ja-JP"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513892" y="2359174"/>
            <a:ext cx="270954" cy="1280840"/>
          </a:xfrm>
          <a:prstGeom prst="rect">
            <a:avLst/>
          </a:prstGeom>
        </p:spPr>
        <p:txBody>
          <a:bodyPr vert="horz" wrap="square" lIns="0" tIns="0" rIns="0" bIns="0" rtlCol="0">
            <a:spAutoFit/>
          </a:bodyPr>
          <a:lstStyle/>
          <a:p>
            <a:pPr marL="0" marR="0">
              <a:lnSpc>
                <a:spcPts val="2978"/>
              </a:lnSpc>
              <a:spcBef>
                <a:spcPts val="0"/>
              </a:spcBef>
              <a:spcAft>
                <a:spcPts val="0"/>
              </a:spcAft>
            </a:pPr>
            <a:r>
              <a:rPr sz="2650" dirty="0">
                <a:solidFill>
                  <a:srgbClr val="002060"/>
                </a:solidFill>
                <a:latin typeface="Arial"/>
                <a:cs typeface="Arial"/>
              </a:rPr>
              <a:t>•</a:t>
            </a:r>
          </a:p>
          <a:p>
            <a:pPr marL="0" marR="0">
              <a:lnSpc>
                <a:spcPts val="2976"/>
              </a:lnSpc>
              <a:spcBef>
                <a:spcPts val="434"/>
              </a:spcBef>
              <a:spcAft>
                <a:spcPts val="0"/>
              </a:spcAft>
            </a:pPr>
            <a:r>
              <a:rPr sz="2650" dirty="0">
                <a:solidFill>
                  <a:srgbClr val="002060"/>
                </a:solidFill>
                <a:latin typeface="Arial"/>
                <a:cs typeface="Arial"/>
              </a:rPr>
              <a:t>•</a:t>
            </a:r>
          </a:p>
          <a:p>
            <a:pPr marL="0" marR="0">
              <a:lnSpc>
                <a:spcPts val="2976"/>
              </a:lnSpc>
              <a:spcBef>
                <a:spcPts val="419"/>
              </a:spcBef>
              <a:spcAft>
                <a:spcPts val="0"/>
              </a:spcAft>
            </a:pPr>
            <a:r>
              <a:rPr sz="2650" dirty="0">
                <a:solidFill>
                  <a:srgbClr val="002060"/>
                </a:solidFill>
                <a:latin typeface="Arial"/>
                <a:cs typeface="Arial"/>
              </a:rPr>
              <a:t>•</a:t>
            </a:r>
          </a:p>
        </p:txBody>
      </p:sp>
      <p:sp>
        <p:nvSpPr>
          <p:cNvPr id="5" name="object 5"/>
          <p:cNvSpPr txBox="1"/>
          <p:nvPr/>
        </p:nvSpPr>
        <p:spPr>
          <a:xfrm>
            <a:off x="513892" y="4062393"/>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6" name="object 6"/>
          <p:cNvSpPr txBox="1"/>
          <p:nvPr/>
        </p:nvSpPr>
        <p:spPr>
          <a:xfrm>
            <a:off x="513892" y="5765031"/>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20928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10226"/>
              </a:spcBef>
              <a:spcAft>
                <a:spcPts val="0"/>
              </a:spcAft>
            </a:pPr>
            <a:r>
              <a:rPr sz="2650" dirty="0">
                <a:solidFill>
                  <a:srgbClr val="002060"/>
                </a:solidFill>
                <a:latin typeface="Arial"/>
                <a:cs typeface="Arial"/>
              </a:rPr>
              <a:t>•</a:t>
            </a:r>
          </a:p>
        </p:txBody>
      </p:sp>
      <p:sp>
        <p:nvSpPr>
          <p:cNvPr id="4" name="object 4"/>
          <p:cNvSpPr txBox="1"/>
          <p:nvPr/>
        </p:nvSpPr>
        <p:spPr>
          <a:xfrm>
            <a:off x="986332" y="3644231"/>
            <a:ext cx="315372" cy="1046694"/>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22"/>
              </a:lnSpc>
              <a:spcBef>
                <a:spcPts val="388"/>
              </a:spcBef>
              <a:spcAft>
                <a:spcPts val="0"/>
              </a:spcAft>
            </a:pPr>
            <a:r>
              <a:rPr sz="2150" dirty="0">
                <a:solidFill>
                  <a:srgbClr val="002060"/>
                </a:solidFill>
                <a:latin typeface="Courier New"/>
                <a:cs typeface="Courier New"/>
              </a:rPr>
              <a:t>o</a:t>
            </a:r>
          </a:p>
          <a:p>
            <a:pPr marL="0" marR="0">
              <a:lnSpc>
                <a:spcPts val="2419"/>
              </a:lnSpc>
              <a:spcBef>
                <a:spcPts val="341"/>
              </a:spcBef>
              <a:spcAft>
                <a:spcPts val="0"/>
              </a:spcAft>
            </a:pPr>
            <a:r>
              <a:rPr sz="2150" dirty="0">
                <a:solidFill>
                  <a:srgbClr val="002060"/>
                </a:solidFill>
                <a:latin typeface="Courier New"/>
                <a:cs typeface="Courier New"/>
              </a:rPr>
              <a:t>o</a:t>
            </a:r>
          </a:p>
        </p:txBody>
      </p:sp>
      <p:sp>
        <p:nvSpPr>
          <p:cNvPr id="5" name="object 5"/>
          <p:cNvSpPr txBox="1"/>
          <p:nvPr/>
        </p:nvSpPr>
        <p:spPr>
          <a:xfrm>
            <a:off x="513892" y="5113953"/>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6" name="正方形/長方形 5"/>
          <p:cNvSpPr/>
          <p:nvPr/>
        </p:nvSpPr>
        <p:spPr>
          <a:xfrm>
            <a:off x="7320136" y="1521250"/>
            <a:ext cx="720080" cy="3955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84739" y="1916832"/>
            <a:ext cx="2934997"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151784" y="5113953"/>
            <a:ext cx="2592288" cy="416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103784" y="5458119"/>
            <a:ext cx="6096000" cy="1200329"/>
          </a:xfrm>
          <a:prstGeom prst="rect">
            <a:avLst/>
          </a:prstGeom>
        </p:spPr>
        <p:txBody>
          <a:bodyPr>
            <a:spAutoFit/>
          </a:bodyPr>
          <a:lstStyle/>
          <a:p>
            <a:r>
              <a:rPr lang="en-US" altLang="ja-JP" dirty="0">
                <a:solidFill>
                  <a:srgbClr val="000000"/>
                </a:solidFill>
                <a:latin typeface="KQVPFQ+HelveticaNeue"/>
              </a:rPr>
              <a:t>The behavior planners should also be </a:t>
            </a:r>
            <a:r>
              <a:rPr lang="en-US" altLang="ja-JP" dirty="0">
                <a:solidFill>
                  <a:srgbClr val="FF0000"/>
                </a:solidFill>
                <a:latin typeface="KQVPFQ+HelveticaNeue"/>
              </a:rPr>
              <a:t>able to deal with inputs</a:t>
            </a:r>
            <a:r>
              <a:rPr lang="en-US" altLang="ja-JP" dirty="0">
                <a:solidFill>
                  <a:srgbClr val="000000"/>
                </a:solidFill>
                <a:latin typeface="KQVPFQ+HelveticaNeue"/>
              </a:rPr>
              <a:t> that are both </a:t>
            </a:r>
            <a:r>
              <a:rPr lang="en-US" altLang="ja-JP" dirty="0">
                <a:solidFill>
                  <a:srgbClr val="FF0000"/>
                </a:solidFill>
                <a:latin typeface="KQVPFQ+HelveticaNeue"/>
              </a:rPr>
              <a:t>inaccurate</a:t>
            </a:r>
            <a:r>
              <a:rPr lang="en-US" altLang="ja-JP" dirty="0">
                <a:solidFill>
                  <a:srgbClr val="000000"/>
                </a:solidFill>
                <a:latin typeface="KQVPFQ+HelveticaNeue"/>
              </a:rPr>
              <a:t>, corrupted by </a:t>
            </a:r>
            <a:r>
              <a:rPr lang="en-US" altLang="ja-JP" dirty="0">
                <a:solidFill>
                  <a:srgbClr val="FF0000"/>
                </a:solidFill>
                <a:latin typeface="KQVPFQ+HelveticaNeue"/>
              </a:rPr>
              <a:t>measurement noise</a:t>
            </a:r>
            <a:r>
              <a:rPr lang="en-US" altLang="ja-JP" dirty="0">
                <a:solidFill>
                  <a:srgbClr val="000000"/>
                </a:solidFill>
                <a:latin typeface="KQVPFQ+HelveticaNeue"/>
              </a:rPr>
              <a:t>, and </a:t>
            </a:r>
            <a:r>
              <a:rPr lang="en-US" altLang="ja-JP" dirty="0">
                <a:solidFill>
                  <a:srgbClr val="FF0000"/>
                </a:solidFill>
                <a:latin typeface="KQVPFQ+HelveticaNeue"/>
              </a:rPr>
              <a:t>incorrect</a:t>
            </a:r>
            <a:r>
              <a:rPr lang="en-US" altLang="ja-JP" dirty="0">
                <a:solidFill>
                  <a:srgbClr val="000000"/>
                </a:solidFill>
                <a:latin typeface="KQVPFQ+HelveticaNeue"/>
              </a:rPr>
              <a:t>, a</a:t>
            </a:r>
            <a:r>
              <a:rPr lang="en-US" altLang="ja-JP" dirty="0">
                <a:solidFill>
                  <a:srgbClr val="000000"/>
                </a:solidFill>
                <a:latin typeface="RFDCER+HelveticaNeue"/>
              </a:rPr>
              <a:t>ff</a:t>
            </a:r>
            <a:r>
              <a:rPr lang="en-US" altLang="ja-JP" dirty="0">
                <a:solidFill>
                  <a:srgbClr val="000000"/>
                </a:solidFill>
                <a:latin typeface="KQVPFQ+HelveticaNeue"/>
              </a:rPr>
              <a:t>ected by </a:t>
            </a:r>
            <a:r>
              <a:rPr lang="en-US" altLang="ja-JP" dirty="0">
                <a:solidFill>
                  <a:srgbClr val="FF0000"/>
                </a:solidFill>
                <a:latin typeface="KQVPFQ+HelveticaNeue"/>
              </a:rPr>
              <a:t>perception errors </a:t>
            </a:r>
            <a:r>
              <a:rPr lang="en-US" altLang="ja-JP" dirty="0">
                <a:solidFill>
                  <a:srgbClr val="000000"/>
                </a:solidFill>
                <a:latin typeface="KQVPFQ+HelveticaNeue"/>
              </a:rPr>
              <a:t>such as false positive detections and false negative detections. </a:t>
            </a:r>
            <a:endParaRPr lang="ja-JP"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587" y="1689808"/>
            <a:ext cx="8870314" cy="1054486"/>
          </a:xfrm>
          <a:prstGeom prst="rect">
            <a:avLst/>
          </a:prstGeom>
        </p:spPr>
        <p:txBody>
          <a:bodyPr vert="horz" wrap="square" lIns="0" tIns="0" rIns="0" bIns="0" rtlCol="0">
            <a:spAutoFit/>
          </a:bodyPr>
          <a:lstStyle/>
          <a:p>
            <a:pPr marL="0" marR="0">
              <a:lnSpc>
                <a:spcPts val="4115"/>
              </a:lnSpc>
              <a:spcBef>
                <a:spcPts val="0"/>
              </a:spcBef>
              <a:spcAft>
                <a:spcPts val="0"/>
              </a:spcAft>
            </a:pPr>
            <a:r>
              <a:rPr sz="3600" b="1" dirty="0">
                <a:solidFill>
                  <a:srgbClr val="FFFFFF"/>
                </a:solidFill>
                <a:latin typeface="Arial Narrow"/>
                <a:cs typeface="Arial Narrow"/>
              </a:rPr>
              <a:t>Handling An Intersection Scenario With</a:t>
            </a:r>
            <a:r>
              <a:rPr sz="3600" b="1" spc="25" dirty="0">
                <a:solidFill>
                  <a:srgbClr val="FFFFFF"/>
                </a:solidFill>
                <a:latin typeface="Arial Narrow"/>
                <a:cs typeface="Arial Narrow"/>
              </a:rPr>
              <a:t> </a:t>
            </a:r>
            <a:r>
              <a:rPr sz="3600" b="1" dirty="0">
                <a:solidFill>
                  <a:srgbClr val="FFFFFF"/>
                </a:solidFill>
                <a:latin typeface="Arial Narrow"/>
                <a:cs typeface="Arial Narrow"/>
              </a:rPr>
              <a:t>Dynamic</a:t>
            </a:r>
          </a:p>
          <a:p>
            <a:pPr marL="0" marR="0">
              <a:lnSpc>
                <a:spcPts val="3888"/>
              </a:lnSpc>
              <a:spcBef>
                <a:spcPts val="0"/>
              </a:spcBef>
              <a:spcAft>
                <a:spcPts val="0"/>
              </a:spcAft>
            </a:pPr>
            <a:r>
              <a:rPr sz="3600" b="1" dirty="0">
                <a:solidFill>
                  <a:srgbClr val="FFFFFF"/>
                </a:solidFill>
                <a:latin typeface="Arial Narrow"/>
                <a:cs typeface="Arial Narrow"/>
              </a:rPr>
              <a:t>Objects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7118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a:p>
            <a:pPr marL="0" marR="0">
              <a:lnSpc>
                <a:spcPts val="2978"/>
              </a:lnSpc>
              <a:spcBef>
                <a:spcPts val="417"/>
              </a:spcBef>
              <a:spcAft>
                <a:spcPts val="0"/>
              </a:spcAft>
            </a:pPr>
            <a:r>
              <a:rPr sz="2650" dirty="0">
                <a:solidFill>
                  <a:srgbClr val="002060"/>
                </a:solidFill>
                <a:latin typeface="Arial"/>
                <a:cs typeface="Arial"/>
              </a:rPr>
              <a:t>•</a:t>
            </a:r>
          </a:p>
          <a:p>
            <a:pPr marL="0" marR="0">
              <a:lnSpc>
                <a:spcPts val="2976"/>
              </a:lnSpc>
              <a:spcBef>
                <a:spcPts val="422"/>
              </a:spcBef>
              <a:spcAft>
                <a:spcPts val="0"/>
              </a:spcAft>
            </a:pPr>
            <a:r>
              <a:rPr sz="2650" dirty="0">
                <a:solidFill>
                  <a:srgbClr val="002060"/>
                </a:solidFill>
                <a:latin typeface="Arial"/>
                <a:cs typeface="Arial"/>
              </a:rPr>
              <a:t>•</a:t>
            </a:r>
          </a:p>
        </p:txBody>
      </p:sp>
      <p:sp>
        <p:nvSpPr>
          <p:cNvPr id="4" name="object 4"/>
          <p:cNvSpPr txBox="1"/>
          <p:nvPr/>
        </p:nvSpPr>
        <p:spPr>
          <a:xfrm>
            <a:off x="986332" y="3263231"/>
            <a:ext cx="315372" cy="1046531"/>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a:p>
            <a:pPr marL="0" marR="0">
              <a:lnSpc>
                <a:spcPts val="2422"/>
              </a:lnSpc>
              <a:spcBef>
                <a:spcPts val="338"/>
              </a:spcBef>
              <a:spcAft>
                <a:spcPts val="0"/>
              </a:spcAft>
            </a:pPr>
            <a:r>
              <a:rPr sz="2150" dirty="0">
                <a:solidFill>
                  <a:srgbClr val="002060"/>
                </a:solidFill>
                <a:latin typeface="Courier New"/>
                <a:cs typeface="Courier New"/>
              </a:rPr>
              <a:t>o</a:t>
            </a:r>
          </a:p>
        </p:txBody>
      </p:sp>
      <p:sp>
        <p:nvSpPr>
          <p:cNvPr id="5" name="object 5"/>
          <p:cNvSpPr txBox="1"/>
          <p:nvPr/>
        </p:nvSpPr>
        <p:spPr>
          <a:xfrm>
            <a:off x="513892" y="4732953"/>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2144672"/>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825"/>
              </a:spcBef>
              <a:spcAft>
                <a:spcPts val="0"/>
              </a:spcAft>
            </a:pPr>
            <a:r>
              <a:rPr sz="2650" dirty="0">
                <a:solidFill>
                  <a:srgbClr val="002060"/>
                </a:solidFill>
                <a:latin typeface="Arial"/>
                <a:cs typeface="Arial"/>
              </a:rPr>
              <a:t>•</a:t>
            </a:r>
          </a:p>
          <a:p>
            <a:pPr marL="0" marR="0">
              <a:lnSpc>
                <a:spcPts val="2976"/>
              </a:lnSpc>
              <a:spcBef>
                <a:spcPts val="3830"/>
              </a:spcBef>
              <a:spcAft>
                <a:spcPts val="0"/>
              </a:spcAft>
            </a:pPr>
            <a:r>
              <a:rPr sz="2650" dirty="0">
                <a:solidFill>
                  <a:srgbClr val="002060"/>
                </a:solidFill>
                <a:latin typeface="Arial"/>
                <a:cs typeface="Arial"/>
              </a:rPr>
              <a:t>•</a:t>
            </a:r>
          </a:p>
        </p:txBody>
      </p:sp>
      <p:sp>
        <p:nvSpPr>
          <p:cNvPr id="4" name="object 4"/>
          <p:cNvSpPr txBox="1"/>
          <p:nvPr/>
        </p:nvSpPr>
        <p:spPr>
          <a:xfrm>
            <a:off x="513892" y="4545501"/>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5" name="object 5"/>
          <p:cNvSpPr txBox="1"/>
          <p:nvPr/>
        </p:nvSpPr>
        <p:spPr>
          <a:xfrm>
            <a:off x="986332" y="4991701"/>
            <a:ext cx="315372" cy="104677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22"/>
              </a:lnSpc>
              <a:spcBef>
                <a:spcPts val="388"/>
              </a:spcBef>
              <a:spcAft>
                <a:spcPts val="0"/>
              </a:spcAft>
            </a:pPr>
            <a:r>
              <a:rPr sz="2150" dirty="0">
                <a:solidFill>
                  <a:srgbClr val="002060"/>
                </a:solidFill>
                <a:latin typeface="Courier New"/>
                <a:cs typeface="Courier New"/>
              </a:rPr>
              <a:t>o</a:t>
            </a:r>
          </a:p>
          <a:p>
            <a:pPr marL="0" marR="0">
              <a:lnSpc>
                <a:spcPts val="2419"/>
              </a:lnSpc>
              <a:spcBef>
                <a:spcPts val="342"/>
              </a:spcBef>
              <a:spcAft>
                <a:spcPts val="0"/>
              </a:spcAft>
            </a:pPr>
            <a:r>
              <a:rPr sz="2150" dirty="0">
                <a:solidFill>
                  <a:srgbClr val="002060"/>
                </a:solidFill>
                <a:latin typeface="Courier New"/>
                <a:cs typeface="Courier New"/>
              </a:rPr>
              <a:t>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9691751" y="1263714"/>
            <a:ext cx="1053083" cy="293489"/>
          </a:xfrm>
          <a:prstGeom prst="rect">
            <a:avLst/>
          </a:prstGeom>
        </p:spPr>
        <p:txBody>
          <a:bodyPr vert="horz" wrap="square" lIns="0" tIns="0" rIns="0" bIns="0" rtlCol="0">
            <a:spAutoFit/>
          </a:bodyPr>
          <a:lstStyle/>
          <a:p>
            <a:pPr marL="0" marR="0">
              <a:lnSpc>
                <a:spcPts val="2010"/>
              </a:lnSpc>
              <a:spcBef>
                <a:spcPts val="0"/>
              </a:spcBef>
              <a:spcAft>
                <a:spcPts val="0"/>
              </a:spcAft>
            </a:pPr>
            <a:r>
              <a:rPr sz="1800" dirty="0">
                <a:solidFill>
                  <a:srgbClr val="0E58C4"/>
                </a:solidFill>
                <a:latin typeface="Arial"/>
                <a:cs typeface="Arial"/>
              </a:rPr>
              <a:t>3.24 Sec</a:t>
            </a:r>
          </a:p>
        </p:txBody>
      </p:sp>
      <p:sp>
        <p:nvSpPr>
          <p:cNvPr id="4" name="object 4"/>
          <p:cNvSpPr txBox="1"/>
          <p:nvPr/>
        </p:nvSpPr>
        <p:spPr>
          <a:xfrm>
            <a:off x="513892" y="1521250"/>
            <a:ext cx="270954" cy="198160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127"/>
              </a:spcBef>
              <a:spcAft>
                <a:spcPts val="0"/>
              </a:spcAft>
            </a:pPr>
            <a:r>
              <a:rPr sz="2650" dirty="0">
                <a:solidFill>
                  <a:srgbClr val="002060"/>
                </a:solidFill>
                <a:latin typeface="Arial"/>
                <a:cs typeface="Arial"/>
              </a:rPr>
              <a:t>•</a:t>
            </a:r>
          </a:p>
          <a:p>
            <a:pPr marL="0" marR="0">
              <a:lnSpc>
                <a:spcPts val="2976"/>
              </a:lnSpc>
              <a:spcBef>
                <a:spcPts val="3194"/>
              </a:spcBef>
              <a:spcAft>
                <a:spcPts val="0"/>
              </a:spcAft>
            </a:pPr>
            <a:r>
              <a:rPr sz="2650" dirty="0">
                <a:solidFill>
                  <a:srgbClr val="002060"/>
                </a:solidFill>
                <a:latin typeface="Arial"/>
                <a:cs typeface="Arial"/>
              </a:rPr>
              <a:t>•</a:t>
            </a:r>
          </a:p>
        </p:txBody>
      </p:sp>
      <p:sp>
        <p:nvSpPr>
          <p:cNvPr id="5" name="object 5"/>
          <p:cNvSpPr txBox="1"/>
          <p:nvPr/>
        </p:nvSpPr>
        <p:spPr>
          <a:xfrm>
            <a:off x="986332" y="1967450"/>
            <a:ext cx="315189" cy="1910929"/>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751"/>
              </a:spcBef>
              <a:spcAft>
                <a:spcPts val="0"/>
              </a:spcAft>
            </a:pPr>
            <a:r>
              <a:rPr sz="2150" dirty="0">
                <a:solidFill>
                  <a:srgbClr val="002060"/>
                </a:solidFill>
                <a:latin typeface="Courier New"/>
                <a:cs typeface="Courier New"/>
              </a:rPr>
              <a:t>o</a:t>
            </a:r>
          </a:p>
          <a:p>
            <a:pPr marL="0" marR="0">
              <a:lnSpc>
                <a:spcPts val="2419"/>
              </a:lnSpc>
              <a:spcBef>
                <a:spcPts val="3736"/>
              </a:spcBef>
              <a:spcAft>
                <a:spcPts val="0"/>
              </a:spcAft>
            </a:pPr>
            <a:r>
              <a:rPr sz="2150" dirty="0">
                <a:solidFill>
                  <a:srgbClr val="002060"/>
                </a:solidFill>
                <a:latin typeface="Courier New"/>
                <a:cs typeface="Courier New"/>
              </a:rPr>
              <a:t>o</a:t>
            </a:r>
          </a:p>
        </p:txBody>
      </p:sp>
      <p:sp>
        <p:nvSpPr>
          <p:cNvPr id="6" name="object 6"/>
          <p:cNvSpPr txBox="1"/>
          <p:nvPr/>
        </p:nvSpPr>
        <p:spPr>
          <a:xfrm>
            <a:off x="10344277" y="3350324"/>
            <a:ext cx="851231" cy="293489"/>
          </a:xfrm>
          <a:prstGeom prst="rect">
            <a:avLst/>
          </a:prstGeom>
        </p:spPr>
        <p:txBody>
          <a:bodyPr vert="horz" wrap="square" lIns="0" tIns="0" rIns="0" bIns="0" rtlCol="0">
            <a:spAutoFit/>
          </a:bodyPr>
          <a:lstStyle/>
          <a:p>
            <a:pPr marL="0" marR="0">
              <a:lnSpc>
                <a:spcPts val="2010"/>
              </a:lnSpc>
              <a:spcBef>
                <a:spcPts val="0"/>
              </a:spcBef>
              <a:spcAft>
                <a:spcPts val="0"/>
              </a:spcAft>
            </a:pPr>
            <a:r>
              <a:rPr sz="1800" dirty="0">
                <a:solidFill>
                  <a:srgbClr val="4A8EF2"/>
                </a:solidFill>
                <a:latin typeface="Arial"/>
                <a:cs typeface="Arial"/>
              </a:rPr>
              <a:t>5.72 m</a:t>
            </a:r>
          </a:p>
        </p:txBody>
      </p:sp>
      <p:sp>
        <p:nvSpPr>
          <p:cNvPr id="7" name="object 7"/>
          <p:cNvSpPr txBox="1"/>
          <p:nvPr/>
        </p:nvSpPr>
        <p:spPr>
          <a:xfrm>
            <a:off x="8744077" y="4950905"/>
            <a:ext cx="850546" cy="293489"/>
          </a:xfrm>
          <a:prstGeom prst="rect">
            <a:avLst/>
          </a:prstGeom>
        </p:spPr>
        <p:txBody>
          <a:bodyPr vert="horz" wrap="square" lIns="0" tIns="0" rIns="0" bIns="0" rtlCol="0">
            <a:spAutoFit/>
          </a:bodyPr>
          <a:lstStyle/>
          <a:p>
            <a:pPr marL="0" marR="0">
              <a:lnSpc>
                <a:spcPts val="2010"/>
              </a:lnSpc>
              <a:spcBef>
                <a:spcPts val="0"/>
              </a:spcBef>
              <a:spcAft>
                <a:spcPts val="0"/>
              </a:spcAft>
            </a:pPr>
            <a:r>
              <a:rPr sz="1800" dirty="0">
                <a:solidFill>
                  <a:srgbClr val="4A8EF2"/>
                </a:solidFill>
                <a:latin typeface="Arial"/>
                <a:cs typeface="Arial"/>
              </a:rPr>
              <a:t>1.52 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19947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139"/>
              </a:spcBef>
              <a:spcAft>
                <a:spcPts val="0"/>
              </a:spcAft>
            </a:pPr>
            <a:r>
              <a:rPr sz="2650" dirty="0">
                <a:solidFill>
                  <a:srgbClr val="002060"/>
                </a:solidFill>
                <a:latin typeface="Arial"/>
                <a:cs typeface="Arial"/>
              </a:rPr>
              <a:t>•</a:t>
            </a:r>
          </a:p>
        </p:txBody>
      </p:sp>
      <p:sp>
        <p:nvSpPr>
          <p:cNvPr id="4" name="object 4"/>
          <p:cNvSpPr txBox="1"/>
          <p:nvPr/>
        </p:nvSpPr>
        <p:spPr>
          <a:xfrm>
            <a:off x="986332" y="1967450"/>
            <a:ext cx="315189" cy="1129117"/>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751"/>
              </a:spcBef>
              <a:spcAft>
                <a:spcPts val="0"/>
              </a:spcAft>
            </a:pPr>
            <a:r>
              <a:rPr sz="2150" dirty="0">
                <a:solidFill>
                  <a:srgbClr val="002060"/>
                </a:solidFill>
                <a:latin typeface="Courier New"/>
                <a:cs typeface="Courier New"/>
              </a:rPr>
              <a:t>o</a:t>
            </a:r>
          </a:p>
        </p:txBody>
      </p:sp>
      <p:sp>
        <p:nvSpPr>
          <p:cNvPr id="5" name="object 5"/>
          <p:cNvSpPr txBox="1"/>
          <p:nvPr/>
        </p:nvSpPr>
        <p:spPr>
          <a:xfrm>
            <a:off x="513892" y="3411391"/>
            <a:ext cx="270847" cy="119966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3143"/>
              </a:spcBef>
              <a:spcAft>
                <a:spcPts val="0"/>
              </a:spcAft>
            </a:pPr>
            <a:r>
              <a:rPr sz="2650" dirty="0">
                <a:solidFill>
                  <a:srgbClr val="002060"/>
                </a:solidFill>
                <a:latin typeface="Arial"/>
                <a:cs typeface="Arial"/>
              </a:rPr>
              <a:t>•</a:t>
            </a:r>
          </a:p>
        </p:txBody>
      </p:sp>
      <p:sp>
        <p:nvSpPr>
          <p:cNvPr id="6" name="object 6"/>
          <p:cNvSpPr txBox="1"/>
          <p:nvPr/>
        </p:nvSpPr>
        <p:spPr>
          <a:xfrm>
            <a:off x="986332" y="3857337"/>
            <a:ext cx="315372" cy="1129243"/>
          </a:xfrm>
          <a:prstGeom prst="rect">
            <a:avLst/>
          </a:prstGeom>
        </p:spPr>
        <p:txBody>
          <a:bodyPr vert="horz" wrap="square" lIns="0" tIns="0" rIns="0" bIns="0" rtlCol="0">
            <a:spAutoFit/>
          </a:bodyPr>
          <a:lstStyle/>
          <a:p>
            <a:pPr marL="0" marR="0">
              <a:lnSpc>
                <a:spcPts val="2422"/>
              </a:lnSpc>
              <a:spcBef>
                <a:spcPts val="0"/>
              </a:spcBef>
              <a:spcAft>
                <a:spcPts val="0"/>
              </a:spcAft>
            </a:pPr>
            <a:r>
              <a:rPr sz="2150" dirty="0">
                <a:solidFill>
                  <a:srgbClr val="002060"/>
                </a:solidFill>
                <a:latin typeface="Courier New"/>
                <a:cs typeface="Courier New"/>
              </a:rPr>
              <a:t>o</a:t>
            </a:r>
          </a:p>
          <a:p>
            <a:pPr marL="0" marR="0">
              <a:lnSpc>
                <a:spcPts val="2419"/>
              </a:lnSpc>
              <a:spcBef>
                <a:spcPts val="3799"/>
              </a:spcBef>
              <a:spcAft>
                <a:spcPts val="0"/>
              </a:spcAft>
            </a:pPr>
            <a:r>
              <a:rPr sz="2150" dirty="0">
                <a:solidFill>
                  <a:srgbClr val="002060"/>
                </a:solidFill>
                <a:latin typeface="Courier New"/>
                <a:cs typeface="Courier New"/>
              </a:rPr>
              <a:t>o</a:t>
            </a:r>
          </a:p>
        </p:txBody>
      </p:sp>
      <p:sp>
        <p:nvSpPr>
          <p:cNvPr id="7" name="正方形/長方形 6"/>
          <p:cNvSpPr/>
          <p:nvPr/>
        </p:nvSpPr>
        <p:spPr>
          <a:xfrm>
            <a:off x="3071664" y="2924944"/>
            <a:ext cx="7800528" cy="646331"/>
          </a:xfrm>
          <a:prstGeom prst="rect">
            <a:avLst/>
          </a:prstGeom>
        </p:spPr>
        <p:txBody>
          <a:bodyPr wrap="square">
            <a:spAutoFit/>
          </a:bodyPr>
          <a:lstStyle/>
          <a:p>
            <a:r>
              <a:rPr lang="en-US" altLang="ja-JP" dirty="0">
                <a:solidFill>
                  <a:srgbClr val="000000"/>
                </a:solidFill>
                <a:latin typeface="KQVPFQ+HelveticaNeue"/>
              </a:rPr>
              <a:t>The safe distance is speed dependent and </a:t>
            </a:r>
            <a:r>
              <a:rPr lang="en-US" altLang="ja-JP" dirty="0">
                <a:solidFill>
                  <a:srgbClr val="FF0000"/>
                </a:solidFill>
                <a:latin typeface="KQVPFQ+HelveticaNeue"/>
              </a:rPr>
              <a:t>both safe speed and safe distance are updated as entry actions</a:t>
            </a:r>
            <a:r>
              <a:rPr lang="en-US" altLang="ja-JP" dirty="0">
                <a:solidFill>
                  <a:srgbClr val="000000"/>
                </a:solidFill>
                <a:latin typeface="KQVPFQ+HelveticaNeue"/>
              </a:rPr>
              <a:t> on every iteration of the behavior planner. </a:t>
            </a:r>
            <a:endParaRPr lang="ja-JP"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正方形/長方形 2"/>
          <p:cNvSpPr/>
          <p:nvPr/>
        </p:nvSpPr>
        <p:spPr>
          <a:xfrm>
            <a:off x="47328" y="910461"/>
            <a:ext cx="9480376" cy="646331"/>
          </a:xfrm>
          <a:prstGeom prst="rect">
            <a:avLst/>
          </a:prstGeom>
        </p:spPr>
        <p:txBody>
          <a:bodyPr wrap="square">
            <a:spAutoFit/>
          </a:bodyPr>
          <a:lstStyle/>
          <a:p>
            <a:r>
              <a:rPr lang="en-US" altLang="ja-JP" dirty="0">
                <a:solidFill>
                  <a:srgbClr val="000000"/>
                </a:solidFill>
                <a:latin typeface="KQVPFQ+HelveticaNeue"/>
              </a:rPr>
              <a:t>Another vehicle appears or enters the lane in front of the ego vehicle.</a:t>
            </a:r>
            <a:r>
              <a:rPr lang="ja-JP" altLang="en-US" dirty="0">
                <a:solidFill>
                  <a:srgbClr val="000000"/>
                </a:solidFill>
                <a:latin typeface="KQVPFQ+HelveticaNeue"/>
              </a:rPr>
              <a:t>前⾞</a:t>
            </a:r>
            <a:r>
              <a:rPr lang="ja-JP" altLang="en-US" dirty="0" smtClean="0">
                <a:solidFill>
                  <a:srgbClr val="000000"/>
                </a:solidFill>
                <a:latin typeface="KQVPFQ+HelveticaNeue"/>
              </a:rPr>
              <a:t>が</a:t>
            </a:r>
            <a:r>
              <a:rPr lang="ja-JP" altLang="en-US" dirty="0">
                <a:solidFill>
                  <a:srgbClr val="000000"/>
                </a:solidFill>
                <a:latin typeface="KQVPFQ+HelveticaNeue"/>
              </a:rPr>
              <a:t>入り込</a:t>
            </a:r>
            <a:r>
              <a:rPr lang="ja-JP" altLang="en-US" dirty="0" smtClean="0">
                <a:solidFill>
                  <a:srgbClr val="000000"/>
                </a:solidFill>
                <a:latin typeface="KQVPFQ+HelveticaNeue"/>
              </a:rPr>
              <a:t>んだ。 </a:t>
            </a:r>
            <a:endParaRPr lang="en-US" altLang="ja-JP" dirty="0" smtClean="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Follow check: A </a:t>
            </a:r>
            <a:r>
              <a:rPr lang="en-US" altLang="ja-JP" dirty="0">
                <a:solidFill>
                  <a:srgbClr val="000000"/>
                </a:solidFill>
                <a:latin typeface="KQVPFQ+HelveticaNeue"/>
              </a:rPr>
              <a:t>distance </a:t>
            </a:r>
            <a:r>
              <a:rPr lang="en-US" altLang="ja-JP" dirty="0" smtClean="0">
                <a:solidFill>
                  <a:srgbClr val="000000"/>
                </a:solidFill>
                <a:latin typeface="KQVPFQ+HelveticaNeue"/>
              </a:rPr>
              <a:t>check; A </a:t>
            </a:r>
            <a:r>
              <a:rPr lang="en-US" altLang="ja-JP" dirty="0">
                <a:solidFill>
                  <a:srgbClr val="000000"/>
                </a:solidFill>
                <a:latin typeface="KQVPFQ+HelveticaNeue"/>
              </a:rPr>
              <a:t>same lane check. </a:t>
            </a:r>
            <a:endParaRPr lang="en-US" altLang="ja-JP" sz="2400" dirty="0">
              <a:solidFill>
                <a:srgbClr val="000000"/>
              </a:solidFill>
              <a:latin typeface="KQVPFQ+HelveticaNeue"/>
            </a:endParaRPr>
          </a:p>
        </p:txBody>
      </p:sp>
      <p:sp>
        <p:nvSpPr>
          <p:cNvPr id="4" name="正方形/長方形 3"/>
          <p:cNvSpPr/>
          <p:nvPr/>
        </p:nvSpPr>
        <p:spPr>
          <a:xfrm>
            <a:off x="2855640" y="1772816"/>
            <a:ext cx="2592288" cy="2031325"/>
          </a:xfrm>
          <a:prstGeom prst="rect">
            <a:avLst/>
          </a:prstGeom>
        </p:spPr>
        <p:txBody>
          <a:bodyPr wrap="square">
            <a:spAutoFit/>
          </a:bodyPr>
          <a:lstStyle/>
          <a:p>
            <a:r>
              <a:rPr lang="en-US" altLang="ja-JP" dirty="0">
                <a:solidFill>
                  <a:srgbClr val="000000"/>
                </a:solidFill>
                <a:latin typeface="KQVPFQ+HelveticaNeue"/>
              </a:rPr>
              <a:t>For simplicity, check if the lead vehicle is within the lane limits and if the heading of the dynamic object is within a given threshold to that of the ego vehicle. </a:t>
            </a:r>
            <a:endParaRPr lang="ja-JP" altLang="en-US" dirty="0"/>
          </a:p>
        </p:txBody>
      </p:sp>
      <p:cxnSp>
        <p:nvCxnSpPr>
          <p:cNvPr id="6" name="直線矢印コネクタ 5"/>
          <p:cNvCxnSpPr/>
          <p:nvPr/>
        </p:nvCxnSpPr>
        <p:spPr>
          <a:xfrm flipH="1">
            <a:off x="4295800" y="1556792"/>
            <a:ext cx="72008" cy="2880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7464152" y="5589240"/>
            <a:ext cx="1800200" cy="369332"/>
          </a:xfrm>
          <a:prstGeom prst="rect">
            <a:avLst/>
          </a:prstGeom>
          <a:noFill/>
        </p:spPr>
        <p:txBody>
          <a:bodyPr wrap="square" rtlCol="0">
            <a:spAutoFit/>
          </a:bodyPr>
          <a:lstStyle/>
          <a:p>
            <a:r>
              <a:rPr kumimoji="1" lang="en-US" altLang="ja-JP" dirty="0" smtClean="0"/>
              <a:t>&lt;=</a:t>
            </a:r>
            <a:r>
              <a:rPr kumimoji="1" lang="ja-JP" altLang="en-US" dirty="0" smtClean="0"/>
              <a:t>だと思う</a:t>
            </a:r>
            <a:endParaRPr kumimoji="1" lang="ja-JP"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正方形/長方形 2"/>
          <p:cNvSpPr/>
          <p:nvPr/>
        </p:nvSpPr>
        <p:spPr>
          <a:xfrm>
            <a:off x="-24680" y="836712"/>
            <a:ext cx="5688632" cy="923330"/>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The </a:t>
            </a:r>
            <a:r>
              <a:rPr lang="en-US" altLang="ja-JP" dirty="0">
                <a:solidFill>
                  <a:srgbClr val="000000"/>
                </a:solidFill>
                <a:latin typeface="KQVPFQ+HelveticaNeue"/>
              </a:rPr>
              <a:t>lead vehicle might </a:t>
            </a:r>
            <a:r>
              <a:rPr lang="en-US" altLang="ja-JP" dirty="0">
                <a:solidFill>
                  <a:srgbClr val="FF0000"/>
                </a:solidFill>
                <a:latin typeface="KQVPFQ+HelveticaNeue"/>
              </a:rPr>
              <a:t>exit the lane </a:t>
            </a:r>
            <a:r>
              <a:rPr lang="en-US" altLang="ja-JP" dirty="0">
                <a:solidFill>
                  <a:srgbClr val="000000"/>
                </a:solidFill>
                <a:latin typeface="KQVPFQ+HelveticaNeue"/>
              </a:rPr>
              <a:t>before the ego vehicle is approaching or at the intersection. </a:t>
            </a:r>
            <a:r>
              <a:rPr lang="ja-JP" altLang="en-US" dirty="0">
                <a:solidFill>
                  <a:srgbClr val="000000"/>
                </a:solidFill>
                <a:latin typeface="KQVPFQ+HelveticaNeue"/>
              </a:rPr>
              <a:t>前⾞が⾞線変更</a:t>
            </a:r>
            <a:r>
              <a:rPr lang="ja-JP" altLang="en-US" dirty="0" smtClean="0">
                <a:solidFill>
                  <a:srgbClr val="000000"/>
                </a:solidFill>
                <a:latin typeface="KQVPFQ+HelveticaNeue"/>
              </a:rPr>
              <a:t>しちゃった。 </a:t>
            </a:r>
            <a:endParaRPr lang="en-US" altLang="ja-JP" sz="2400" dirty="0">
              <a:solidFill>
                <a:srgbClr val="000000"/>
              </a:solidFill>
              <a:latin typeface="KQVPFQ+HelveticaNeu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正方形/長方形 2"/>
          <p:cNvSpPr/>
          <p:nvPr/>
        </p:nvSpPr>
        <p:spPr>
          <a:xfrm>
            <a:off x="47328" y="980728"/>
            <a:ext cx="6096000" cy="646331"/>
          </a:xfrm>
          <a:prstGeom prst="rect">
            <a:avLst/>
          </a:prstGeom>
        </p:spPr>
        <p:txBody>
          <a:bodyPr>
            <a:spAutoFit/>
          </a:bodyPr>
          <a:lstStyle/>
          <a:p>
            <a:pPr marL="285750" indent="-285750">
              <a:buFontTx/>
              <a:buChar char="-"/>
            </a:pPr>
            <a:r>
              <a:rPr lang="en-US" altLang="ja-JP" dirty="0">
                <a:solidFill>
                  <a:srgbClr val="000000"/>
                </a:solidFill>
                <a:latin typeface="KQVPFQ+HelveticaNeue"/>
              </a:rPr>
              <a:t>The lead vehicle </a:t>
            </a:r>
            <a:r>
              <a:rPr lang="en-US" altLang="ja-JP" dirty="0">
                <a:solidFill>
                  <a:srgbClr val="FF0000"/>
                </a:solidFill>
                <a:latin typeface="KQVPFQ+HelveticaNeue"/>
              </a:rPr>
              <a:t>drives out of the current lane </a:t>
            </a:r>
            <a:r>
              <a:rPr lang="en-US" altLang="ja-JP" dirty="0">
                <a:solidFill>
                  <a:srgbClr val="000000"/>
                </a:solidFill>
                <a:latin typeface="KQVPFQ+HelveticaNeue"/>
              </a:rPr>
              <a:t>onto the intersection. </a:t>
            </a:r>
            <a:r>
              <a:rPr lang="ja-JP" altLang="en-US" dirty="0">
                <a:solidFill>
                  <a:srgbClr val="000000"/>
                </a:solidFill>
                <a:latin typeface="KQVPFQ+HelveticaNeue"/>
              </a:rPr>
              <a:t>前⾞が交差点</a:t>
            </a:r>
            <a:r>
              <a:rPr lang="ja-JP" altLang="en-US" dirty="0" smtClean="0">
                <a:solidFill>
                  <a:srgbClr val="000000"/>
                </a:solidFill>
                <a:latin typeface="KQVPFQ+HelveticaNeue"/>
              </a:rPr>
              <a:t>に</a:t>
            </a:r>
            <a:r>
              <a:rPr lang="ja-JP" altLang="en-US" dirty="0">
                <a:solidFill>
                  <a:srgbClr val="000000"/>
                </a:solidFill>
                <a:latin typeface="KQVPFQ+HelveticaNeue"/>
              </a:rPr>
              <a:t>入</a:t>
            </a:r>
            <a:r>
              <a:rPr lang="ja-JP" altLang="en-US" dirty="0" smtClean="0">
                <a:solidFill>
                  <a:srgbClr val="000000"/>
                </a:solidFill>
                <a:latin typeface="KQVPFQ+HelveticaNeue"/>
              </a:rPr>
              <a:t>った。 </a:t>
            </a:r>
            <a:endParaRPr lang="ja-JP" altLang="en-US" dirty="0"/>
          </a:p>
        </p:txBody>
      </p:sp>
      <p:sp>
        <p:nvSpPr>
          <p:cNvPr id="4" name="テキスト ボックス 3"/>
          <p:cNvSpPr txBox="1"/>
          <p:nvPr/>
        </p:nvSpPr>
        <p:spPr>
          <a:xfrm>
            <a:off x="5303912" y="6093296"/>
            <a:ext cx="2520280" cy="646331"/>
          </a:xfrm>
          <a:prstGeom prst="rect">
            <a:avLst/>
          </a:prstGeom>
          <a:noFill/>
        </p:spPr>
        <p:txBody>
          <a:bodyPr wrap="square" rtlCol="0">
            <a:spAutoFit/>
          </a:bodyPr>
          <a:lstStyle/>
          <a:p>
            <a:r>
              <a:rPr kumimoji="1" lang="ja-JP" altLang="en-US" dirty="0" smtClean="0"/>
              <a:t>両方とも</a:t>
            </a:r>
            <a:r>
              <a:rPr kumimoji="1" lang="en-US" altLang="ja-JP" dirty="0" err="1" smtClean="0"/>
              <a:t>DynObj.TTC</a:t>
            </a:r>
            <a:r>
              <a:rPr kumimoji="1" lang="en-US" altLang="ja-JP" dirty="0" smtClean="0"/>
              <a:t> &gt; </a:t>
            </a:r>
            <a:r>
              <a:rPr kumimoji="1" lang="en-US" altLang="ja-JP" dirty="0" err="1" smtClean="0"/>
              <a:t>followThreshold</a:t>
            </a:r>
            <a:r>
              <a:rPr kumimoji="1" lang="ja-JP" altLang="en-US" dirty="0" smtClean="0"/>
              <a:t>だと思う</a:t>
            </a:r>
            <a:endParaRPr kumimoji="1" lang="ja-JP"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正方形/長方形 2"/>
          <p:cNvSpPr/>
          <p:nvPr/>
        </p:nvSpPr>
        <p:spPr>
          <a:xfrm>
            <a:off x="0" y="980728"/>
            <a:ext cx="5807968" cy="2031325"/>
          </a:xfrm>
          <a:prstGeom prst="rect">
            <a:avLst/>
          </a:prstGeom>
        </p:spPr>
        <p:txBody>
          <a:bodyPr wrap="square">
            <a:spAutoFit/>
          </a:bodyPr>
          <a:lstStyle/>
          <a:p>
            <a:r>
              <a:rPr lang="en-US" altLang="ja-JP" dirty="0" smtClean="0">
                <a:solidFill>
                  <a:srgbClr val="000000"/>
                </a:solidFill>
                <a:latin typeface="KQVPFQ+HelveticaNeue"/>
              </a:rPr>
              <a:t>A </a:t>
            </a:r>
            <a:r>
              <a:rPr lang="en-US" altLang="ja-JP" dirty="0">
                <a:solidFill>
                  <a:srgbClr val="000000"/>
                </a:solidFill>
                <a:latin typeface="KQVPFQ+HelveticaNeue"/>
              </a:rPr>
              <a:t>vehicle is able to pull in front of the ego vehicle at an intersection, either from a </a:t>
            </a:r>
            <a:r>
              <a:rPr lang="en-US" altLang="ja-JP" dirty="0" smtClean="0">
                <a:solidFill>
                  <a:srgbClr val="FF0000"/>
                </a:solidFill>
                <a:latin typeface="KQVPFQ+HelveticaNeue"/>
              </a:rPr>
              <a:t>driveway</a:t>
            </a:r>
            <a:r>
              <a:rPr lang="ja-JP" altLang="en-US" dirty="0" smtClean="0">
                <a:solidFill>
                  <a:srgbClr val="000000"/>
                </a:solidFill>
                <a:latin typeface="KQVPFQ+HelveticaNeue"/>
              </a:rPr>
              <a:t>（私道）</a:t>
            </a:r>
            <a:r>
              <a:rPr lang="en-US" altLang="ja-JP" dirty="0" smtClean="0">
                <a:solidFill>
                  <a:srgbClr val="000000"/>
                </a:solidFill>
                <a:latin typeface="KQVPFQ+HelveticaNeue"/>
              </a:rPr>
              <a:t> </a:t>
            </a:r>
            <a:r>
              <a:rPr lang="en-US" altLang="ja-JP" dirty="0">
                <a:solidFill>
                  <a:srgbClr val="000000"/>
                </a:solidFill>
                <a:latin typeface="KQVPFQ+HelveticaNeue"/>
              </a:rPr>
              <a:t>or an overtaking maneuver.</a:t>
            </a:r>
            <a:r>
              <a:rPr lang="ja-JP" altLang="en-US" dirty="0">
                <a:solidFill>
                  <a:srgbClr val="000000"/>
                </a:solidFill>
                <a:latin typeface="KQVPFQ+HelveticaNeue"/>
              </a:rPr>
              <a:t>⾃⾞が減速中、前⽅⾞</a:t>
            </a:r>
            <a:r>
              <a:rPr lang="ja-JP" altLang="en-US" dirty="0" smtClean="0">
                <a:solidFill>
                  <a:srgbClr val="000000"/>
                </a:solidFill>
                <a:latin typeface="KQVPFQ+HelveticaNeue"/>
              </a:rPr>
              <a:t>が</a:t>
            </a:r>
            <a:r>
              <a:rPr lang="ja-JP" altLang="en-US" dirty="0">
                <a:solidFill>
                  <a:srgbClr val="000000"/>
                </a:solidFill>
                <a:latin typeface="KQVPFQ+HelveticaNeue"/>
              </a:rPr>
              <a:t>入り込</a:t>
            </a:r>
            <a:r>
              <a:rPr lang="ja-JP" altLang="en-US" dirty="0" smtClean="0">
                <a:solidFill>
                  <a:srgbClr val="000000"/>
                </a:solidFill>
                <a:latin typeface="KQVPFQ+HelveticaNeue"/>
              </a:rPr>
              <a:t>んだ。 </a:t>
            </a:r>
            <a:endParaRPr lang="en-US" altLang="ja-JP" sz="2400" dirty="0">
              <a:solidFill>
                <a:srgbClr val="000000"/>
              </a:solidFill>
              <a:latin typeface="KQVPFQ+HelveticaNeue"/>
            </a:endParaRPr>
          </a:p>
          <a:p>
            <a:pPr marL="742950" lvl="1" indent="-285750">
              <a:buFontTx/>
              <a:buChar char="-"/>
            </a:pPr>
            <a:r>
              <a:rPr lang="en-US" altLang="ja-JP" dirty="0" smtClean="0">
                <a:solidFill>
                  <a:srgbClr val="000000"/>
                </a:solidFill>
                <a:latin typeface="KQVPFQ+HelveticaNeue"/>
              </a:rPr>
              <a:t>follow </a:t>
            </a:r>
            <a:r>
              <a:rPr lang="en-US" altLang="ja-JP" dirty="0">
                <a:solidFill>
                  <a:srgbClr val="000000"/>
                </a:solidFill>
                <a:latin typeface="KQVPFQ+HelveticaNeue"/>
              </a:rPr>
              <a:t>check, throughout Decelerate to Stop. </a:t>
            </a:r>
            <a:endParaRPr lang="en-US" altLang="ja-JP" sz="2400" dirty="0">
              <a:solidFill>
                <a:srgbClr val="000000"/>
              </a:solidFill>
              <a:latin typeface="KQVPFQ+HelveticaNeue"/>
            </a:endParaRPr>
          </a:p>
          <a:p>
            <a:pPr marL="742950" lvl="1" indent="-285750">
              <a:buFontTx/>
              <a:buChar char="-"/>
            </a:pPr>
            <a:r>
              <a:rPr lang="en-US" altLang="ja-JP" dirty="0" smtClean="0">
                <a:solidFill>
                  <a:srgbClr val="000000"/>
                </a:solidFill>
                <a:latin typeface="KQVPFQ+HelveticaNeue"/>
              </a:rPr>
              <a:t>the </a:t>
            </a:r>
            <a:r>
              <a:rPr lang="en-US" altLang="ja-JP" dirty="0">
                <a:solidFill>
                  <a:srgbClr val="000000"/>
                </a:solidFill>
                <a:latin typeface="KQVPFQ+HelveticaNeue"/>
              </a:rPr>
              <a:t>distance check considers whether the </a:t>
            </a:r>
            <a:r>
              <a:rPr lang="en-US" altLang="ja-JP" dirty="0">
                <a:solidFill>
                  <a:srgbClr val="FF0000"/>
                </a:solidFill>
                <a:latin typeface="KQVPFQ+HelveticaNeue"/>
              </a:rPr>
              <a:t>lead vehicle distance to collision</a:t>
            </a:r>
            <a:r>
              <a:rPr lang="en-US" altLang="ja-JP" dirty="0">
                <a:solidFill>
                  <a:srgbClr val="000000"/>
                </a:solidFill>
                <a:latin typeface="KQVPFQ+HelveticaNeue"/>
              </a:rPr>
              <a:t> is </a:t>
            </a:r>
            <a:r>
              <a:rPr lang="en-US" altLang="ja-JP" dirty="0">
                <a:solidFill>
                  <a:srgbClr val="FF0000"/>
                </a:solidFill>
                <a:latin typeface="KQVPFQ+HelveticaNeue"/>
              </a:rPr>
              <a:t>less than </a:t>
            </a:r>
            <a:r>
              <a:rPr lang="en-US" altLang="ja-JP" dirty="0">
                <a:solidFill>
                  <a:srgbClr val="000000"/>
                </a:solidFill>
                <a:latin typeface="KQVPFQ+HelveticaNeue"/>
              </a:rPr>
              <a:t>the </a:t>
            </a:r>
            <a:r>
              <a:rPr lang="en-US" altLang="ja-JP" dirty="0">
                <a:solidFill>
                  <a:srgbClr val="FF0000"/>
                </a:solidFill>
                <a:latin typeface="KQVPFQ+HelveticaNeue"/>
              </a:rPr>
              <a:t>stop point distance</a:t>
            </a:r>
            <a:r>
              <a:rPr lang="en-US" altLang="ja-JP" dirty="0">
                <a:solidFill>
                  <a:srgbClr val="000000"/>
                </a:solidFill>
                <a:latin typeface="KQVPFQ+HelveticaNeue"/>
              </a:rPr>
              <a:t>. </a:t>
            </a:r>
            <a:endParaRPr lang="ja-JP"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19598"/>
            <a:ext cx="259216" cy="1134587"/>
          </a:xfrm>
          <a:prstGeom prst="rect">
            <a:avLst/>
          </a:prstGeom>
        </p:spPr>
        <p:txBody>
          <a:bodyPr vert="horz" wrap="square" lIns="0" tIns="0" rIns="0" bIns="0" rtlCol="0">
            <a:spAutoFit/>
          </a:bodyPr>
          <a:lstStyle/>
          <a:p>
            <a:pPr marL="0" marR="0">
              <a:lnSpc>
                <a:spcPts val="2681"/>
              </a:lnSpc>
              <a:spcBef>
                <a:spcPts val="0"/>
              </a:spcBef>
              <a:spcAft>
                <a:spcPts val="0"/>
              </a:spcAft>
            </a:pPr>
            <a:r>
              <a:rPr sz="2400" dirty="0">
                <a:solidFill>
                  <a:srgbClr val="002060"/>
                </a:solidFill>
                <a:latin typeface="Arial"/>
                <a:cs typeface="Arial"/>
              </a:rPr>
              <a:t>•</a:t>
            </a:r>
          </a:p>
          <a:p>
            <a:pPr marL="0" marR="0">
              <a:lnSpc>
                <a:spcPts val="2683"/>
              </a:lnSpc>
              <a:spcBef>
                <a:spcPts val="3218"/>
              </a:spcBef>
              <a:spcAft>
                <a:spcPts val="0"/>
              </a:spcAft>
            </a:pPr>
            <a:r>
              <a:rPr sz="2400" dirty="0">
                <a:solidFill>
                  <a:srgbClr val="002060"/>
                </a:solidFill>
                <a:latin typeface="Arial"/>
                <a:cs typeface="Arial"/>
              </a:rPr>
              <a:t>•</a:t>
            </a:r>
          </a:p>
        </p:txBody>
      </p:sp>
      <p:sp>
        <p:nvSpPr>
          <p:cNvPr id="4" name="object 4"/>
          <p:cNvSpPr txBox="1"/>
          <p:nvPr/>
        </p:nvSpPr>
        <p:spPr>
          <a:xfrm>
            <a:off x="513892" y="3399071"/>
            <a:ext cx="259109" cy="1892204"/>
          </a:xfrm>
          <a:prstGeom prst="rect">
            <a:avLst/>
          </a:prstGeom>
        </p:spPr>
        <p:txBody>
          <a:bodyPr vert="horz" wrap="square" lIns="0" tIns="0" rIns="0" bIns="0" rtlCol="0">
            <a:spAutoFit/>
          </a:bodyPr>
          <a:lstStyle/>
          <a:p>
            <a:pPr marL="0" marR="0">
              <a:lnSpc>
                <a:spcPts val="2681"/>
              </a:lnSpc>
              <a:spcBef>
                <a:spcPts val="0"/>
              </a:spcBef>
              <a:spcAft>
                <a:spcPts val="0"/>
              </a:spcAft>
            </a:pPr>
            <a:r>
              <a:rPr sz="2400" dirty="0">
                <a:solidFill>
                  <a:srgbClr val="002060"/>
                </a:solidFill>
                <a:latin typeface="Arial"/>
                <a:cs typeface="Arial"/>
              </a:rPr>
              <a:t>•</a:t>
            </a:r>
          </a:p>
          <a:p>
            <a:pPr marL="0" marR="0">
              <a:lnSpc>
                <a:spcPts val="2681"/>
              </a:lnSpc>
              <a:spcBef>
                <a:spcPts val="3234"/>
              </a:spcBef>
              <a:spcAft>
                <a:spcPts val="0"/>
              </a:spcAft>
            </a:pPr>
            <a:r>
              <a:rPr sz="2400" dirty="0">
                <a:solidFill>
                  <a:srgbClr val="002060"/>
                </a:solidFill>
                <a:latin typeface="Arial"/>
                <a:cs typeface="Arial"/>
              </a:rPr>
              <a:t>•</a:t>
            </a:r>
          </a:p>
          <a:p>
            <a:pPr marL="0" marR="0">
              <a:lnSpc>
                <a:spcPts val="2681"/>
              </a:lnSpc>
              <a:spcBef>
                <a:spcPts val="3270"/>
              </a:spcBef>
              <a:spcAft>
                <a:spcPts val="0"/>
              </a:spcAft>
            </a:pPr>
            <a:r>
              <a:rPr sz="2400" dirty="0">
                <a:solidFill>
                  <a:srgbClr val="002060"/>
                </a:solidFill>
                <a:latin typeface="Arial"/>
                <a:cs typeface="Arial"/>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正方形/長方形 2"/>
          <p:cNvSpPr/>
          <p:nvPr/>
        </p:nvSpPr>
        <p:spPr>
          <a:xfrm>
            <a:off x="0" y="1124744"/>
            <a:ext cx="5735960" cy="2308324"/>
          </a:xfrm>
          <a:prstGeom prst="rect">
            <a:avLst/>
          </a:prstGeom>
        </p:spPr>
        <p:txBody>
          <a:bodyPr wrap="square">
            <a:spAutoFit/>
          </a:bodyPr>
          <a:lstStyle/>
          <a:p>
            <a:pPr marL="285750" indent="-285750">
              <a:buFontTx/>
              <a:buChar char="-"/>
            </a:pPr>
            <a:r>
              <a:rPr lang="en-US" altLang="ja-JP" dirty="0" smtClean="0">
                <a:solidFill>
                  <a:srgbClr val="FF0000"/>
                </a:solidFill>
                <a:latin typeface="KQVPFQ+HelveticaNeue"/>
              </a:rPr>
              <a:t>Turn </a:t>
            </a:r>
            <a:r>
              <a:rPr lang="en-US" altLang="ja-JP" dirty="0">
                <a:solidFill>
                  <a:srgbClr val="FF0000"/>
                </a:solidFill>
                <a:latin typeface="KQVPFQ+HelveticaNeue"/>
              </a:rPr>
              <a:t>left</a:t>
            </a:r>
            <a:r>
              <a:rPr lang="en-US" altLang="ja-JP" dirty="0">
                <a:solidFill>
                  <a:srgbClr val="000000"/>
                </a:solidFill>
                <a:latin typeface="KQVPFQ+HelveticaNeue"/>
              </a:rPr>
              <a:t>, </a:t>
            </a:r>
            <a:r>
              <a:rPr lang="en-US" altLang="ja-JP" dirty="0">
                <a:solidFill>
                  <a:srgbClr val="FF0000"/>
                </a:solidFill>
                <a:latin typeface="KQVPFQ+HelveticaNeue"/>
              </a:rPr>
              <a:t>any vehicle approaching from the left, right, or any oncoming vehicle</a:t>
            </a:r>
            <a:r>
              <a:rPr lang="en-US" altLang="ja-JP" dirty="0">
                <a:solidFill>
                  <a:srgbClr val="000000"/>
                </a:solidFill>
                <a:latin typeface="KQVPFQ+HelveticaNeue"/>
              </a:rPr>
              <a:t>, must </a:t>
            </a:r>
            <a:r>
              <a:rPr lang="en-US" altLang="ja-JP" dirty="0">
                <a:solidFill>
                  <a:srgbClr val="FF0000"/>
                </a:solidFill>
                <a:latin typeface="KQVPFQ+HelveticaNeue"/>
              </a:rPr>
              <a:t>clear the on intersection zone</a:t>
            </a:r>
            <a:r>
              <a:rPr lang="en-US" altLang="ja-JP" dirty="0">
                <a:solidFill>
                  <a:srgbClr val="000000"/>
                </a:solidFill>
                <a:latin typeface="KQVPFQ+HelveticaNeue"/>
              </a:rPr>
              <a:t>, before the ego vehicle can proceed. </a:t>
            </a:r>
            <a:endParaRPr lang="en-US" altLang="ja-JP" sz="2400" dirty="0">
              <a:solidFill>
                <a:srgbClr val="000000"/>
              </a:solidFill>
              <a:latin typeface="KQVPFQ+HelveticaNeue"/>
            </a:endParaRPr>
          </a:p>
          <a:p>
            <a:pPr marL="285750" indent="-285750">
              <a:buFontTx/>
              <a:buChar char="-"/>
            </a:pPr>
            <a:r>
              <a:rPr lang="en-US" altLang="ja-JP" dirty="0" smtClean="0">
                <a:solidFill>
                  <a:srgbClr val="FF0000"/>
                </a:solidFill>
                <a:latin typeface="KQVPFQ+HelveticaNeue"/>
              </a:rPr>
              <a:t>Go </a:t>
            </a:r>
            <a:r>
              <a:rPr lang="en-US" altLang="ja-JP" dirty="0">
                <a:solidFill>
                  <a:srgbClr val="FF0000"/>
                </a:solidFill>
                <a:latin typeface="KQVPFQ+HelveticaNeue"/>
              </a:rPr>
              <a:t>straight</a:t>
            </a:r>
            <a:r>
              <a:rPr lang="en-US" altLang="ja-JP" dirty="0">
                <a:solidFill>
                  <a:srgbClr val="000000"/>
                </a:solidFill>
                <a:latin typeface="KQVPFQ+HelveticaNeue"/>
              </a:rPr>
              <a:t>, only </a:t>
            </a:r>
            <a:r>
              <a:rPr lang="en-US" altLang="ja-JP" dirty="0">
                <a:solidFill>
                  <a:srgbClr val="FF0000"/>
                </a:solidFill>
                <a:latin typeface="KQVPFQ+HelveticaNeue"/>
              </a:rPr>
              <a:t>vehicles approaching from the left or right </a:t>
            </a:r>
            <a:r>
              <a:rPr lang="en-US" altLang="ja-JP" dirty="0">
                <a:solidFill>
                  <a:srgbClr val="000000"/>
                </a:solidFill>
                <a:latin typeface="KQVPFQ+HelveticaNeue"/>
              </a:rPr>
              <a:t>need to clear the intersection. </a:t>
            </a:r>
            <a:endParaRPr lang="en-US" altLang="ja-JP" sz="2400" dirty="0">
              <a:solidFill>
                <a:srgbClr val="000000"/>
              </a:solidFill>
              <a:latin typeface="KQVPFQ+HelveticaNeue"/>
            </a:endParaRPr>
          </a:p>
          <a:p>
            <a:pPr marL="285750" indent="-285750">
              <a:buFontTx/>
              <a:buChar char="-"/>
            </a:pPr>
            <a:r>
              <a:rPr lang="en-US" altLang="ja-JP" dirty="0" smtClean="0">
                <a:solidFill>
                  <a:srgbClr val="FF0000"/>
                </a:solidFill>
                <a:latin typeface="KQVPFQ+HelveticaNeue"/>
              </a:rPr>
              <a:t>Turn </a:t>
            </a:r>
            <a:r>
              <a:rPr lang="en-US" altLang="ja-JP" dirty="0">
                <a:solidFill>
                  <a:srgbClr val="FF0000"/>
                </a:solidFill>
                <a:latin typeface="KQVPFQ+HelveticaNeue"/>
              </a:rPr>
              <a:t>right</a:t>
            </a:r>
            <a:r>
              <a:rPr lang="en-US" altLang="ja-JP" dirty="0">
                <a:solidFill>
                  <a:srgbClr val="000000"/>
                </a:solidFill>
                <a:latin typeface="KQVPFQ+HelveticaNeue"/>
              </a:rPr>
              <a:t>, only vehicles approaching from the </a:t>
            </a:r>
            <a:r>
              <a:rPr lang="en-US" altLang="ja-JP" dirty="0" smtClean="0">
                <a:solidFill>
                  <a:srgbClr val="000000"/>
                </a:solidFill>
                <a:latin typeface="KQVPFQ+HelveticaNeue"/>
              </a:rPr>
              <a:t>left</a:t>
            </a:r>
            <a:r>
              <a:rPr lang="ja-JP" altLang="en-US" dirty="0" smtClean="0">
                <a:solidFill>
                  <a:srgbClr val="000000"/>
                </a:solidFill>
                <a:latin typeface="KQVPFQ+HelveticaNeue"/>
              </a:rPr>
              <a:t>（この</a:t>
            </a:r>
            <a:r>
              <a:rPr lang="en-US" altLang="ja-JP" dirty="0" smtClean="0">
                <a:solidFill>
                  <a:srgbClr val="000000"/>
                </a:solidFill>
                <a:latin typeface="KQVPFQ+HelveticaNeue"/>
              </a:rPr>
              <a:t>left</a:t>
            </a:r>
            <a:r>
              <a:rPr lang="ja-JP" altLang="en-US" dirty="0" smtClean="0">
                <a:solidFill>
                  <a:srgbClr val="000000"/>
                </a:solidFill>
                <a:latin typeface="KQVPFQ+HelveticaNeue"/>
              </a:rPr>
              <a:t>は自車から見たでしょう）</a:t>
            </a:r>
            <a:r>
              <a:rPr lang="en-US" altLang="ja-JP" dirty="0" smtClean="0">
                <a:solidFill>
                  <a:srgbClr val="000000"/>
                </a:solidFill>
                <a:latin typeface="KQVPFQ+HelveticaNeue"/>
              </a:rPr>
              <a:t> </a:t>
            </a:r>
            <a:r>
              <a:rPr lang="en-US" altLang="ja-JP" dirty="0">
                <a:solidFill>
                  <a:srgbClr val="000000"/>
                </a:solidFill>
                <a:latin typeface="KQVPFQ+HelveticaNeue"/>
              </a:rPr>
              <a:t>need to clear the intersection. </a:t>
            </a:r>
            <a:endParaRPr lang="ja-JP"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1874797"/>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8509"/>
              </a:spcBef>
              <a:spcAft>
                <a:spcPts val="0"/>
              </a:spcAft>
            </a:pPr>
            <a:r>
              <a:rPr sz="2650" dirty="0">
                <a:solidFill>
                  <a:srgbClr val="002060"/>
                </a:solidFill>
                <a:latin typeface="Arial"/>
                <a:cs typeface="Arial"/>
              </a:rPr>
              <a:t>•</a:t>
            </a:r>
          </a:p>
        </p:txBody>
      </p:sp>
      <p:sp>
        <p:nvSpPr>
          <p:cNvPr id="4" name="object 4"/>
          <p:cNvSpPr txBox="1"/>
          <p:nvPr/>
        </p:nvSpPr>
        <p:spPr>
          <a:xfrm>
            <a:off x="986332" y="2001359"/>
            <a:ext cx="315189" cy="34540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p:txBody>
      </p:sp>
      <p:sp>
        <p:nvSpPr>
          <p:cNvPr id="5" name="正方形/長方形 4"/>
          <p:cNvSpPr/>
          <p:nvPr/>
        </p:nvSpPr>
        <p:spPr>
          <a:xfrm>
            <a:off x="-18829" y="3356992"/>
            <a:ext cx="5754789" cy="3416320"/>
          </a:xfrm>
          <a:prstGeom prst="rect">
            <a:avLst/>
          </a:prstGeom>
        </p:spPr>
        <p:txBody>
          <a:bodyPr wrap="square">
            <a:spAutoFit/>
          </a:bodyPr>
          <a:lstStyle/>
          <a:p>
            <a:r>
              <a:rPr lang="ja-JP" altLang="en-US" dirty="0">
                <a:solidFill>
                  <a:srgbClr val="000000"/>
                </a:solidFill>
                <a:latin typeface="IRSVJH+PingFangSC-Regular"/>
              </a:rPr>
              <a:t>例１：対向⾞が急に中央分離帯を超えて⾃⾞線に⼊</a:t>
            </a:r>
            <a:r>
              <a:rPr lang="ja-JP" altLang="en-US" dirty="0" err="1">
                <a:solidFill>
                  <a:srgbClr val="000000"/>
                </a:solidFill>
                <a:latin typeface="IRSVJH+PingFangSC-Regular"/>
              </a:rPr>
              <a:t>った</a:t>
            </a:r>
            <a:r>
              <a:rPr lang="ja-JP" altLang="en-US" dirty="0">
                <a:solidFill>
                  <a:srgbClr val="000000"/>
                </a:solidFill>
                <a:latin typeface="IRSVJH+PingFangSC-Regular"/>
              </a:rPr>
              <a:t>。（対向⾞は逆⾏⾞に避けたかっ た。。。）</a:t>
            </a:r>
            <a:r>
              <a:rPr lang="en-US" altLang="ja-JP" dirty="0" err="1">
                <a:solidFill>
                  <a:srgbClr val="000000"/>
                </a:solidFill>
                <a:latin typeface="KQVPFQ+HelveticaNeue"/>
              </a:rPr>
              <a:t>Waymo</a:t>
            </a:r>
            <a:r>
              <a:rPr lang="en-US" altLang="ja-JP" dirty="0">
                <a:solidFill>
                  <a:srgbClr val="000000"/>
                </a:solidFill>
                <a:latin typeface="KQVPFQ+HelveticaNeue"/>
              </a:rPr>
              <a:t> </a:t>
            </a:r>
            <a:r>
              <a:rPr lang="en-US" altLang="ja-JP" dirty="0" smtClean="0">
                <a:solidFill>
                  <a:srgbClr val="000000"/>
                </a:solidFill>
                <a:latin typeface="KQVPFQ+HelveticaNeue"/>
              </a:rPr>
              <a:t>2018, </a:t>
            </a:r>
            <a:r>
              <a:rPr lang="ja-JP" altLang="en-US" dirty="0" smtClean="0">
                <a:solidFill>
                  <a:srgbClr val="000000"/>
                </a:solidFill>
                <a:latin typeface="KQVPFQ+HelveticaNeue"/>
              </a:rPr>
              <a:t>ビデオ</a:t>
            </a:r>
            <a:r>
              <a:rPr lang="ja-JP" altLang="en-US" dirty="0">
                <a:solidFill>
                  <a:srgbClr val="000000"/>
                </a:solidFill>
                <a:latin typeface="KQVPFQ+HelveticaNeue"/>
              </a:rPr>
              <a:t>：</a:t>
            </a:r>
            <a:r>
              <a:rPr lang="en-US" altLang="ja-JP" dirty="0">
                <a:solidFill>
                  <a:srgbClr val="000000"/>
                </a:solidFill>
                <a:latin typeface="KQVPFQ+HelveticaNeue"/>
                <a:hlinkClick r:id="rId3"/>
              </a:rPr>
              <a:t>https://techcrunch.com/2018/05/04/waymo-van-involved-inserious-collision-in-arizona</a:t>
            </a:r>
            <a:r>
              <a:rPr lang="en-US" altLang="ja-JP" dirty="0" smtClean="0">
                <a:solidFill>
                  <a:srgbClr val="000000"/>
                </a:solidFill>
                <a:latin typeface="KQVPFQ+HelveticaNeue"/>
                <a:hlinkClick r:id="rId3"/>
              </a:rPr>
              <a:t>/</a:t>
            </a:r>
            <a:endParaRPr lang="en-US" altLang="ja-JP" dirty="0" smtClean="0">
              <a:solidFill>
                <a:srgbClr val="000000"/>
              </a:solidFill>
              <a:latin typeface="KQVPFQ+HelveticaNeue"/>
            </a:endParaRPr>
          </a:p>
          <a:p>
            <a:r>
              <a:rPr lang="ja-JP" altLang="en-US" dirty="0" smtClean="0">
                <a:solidFill>
                  <a:srgbClr val="000000"/>
                </a:solidFill>
                <a:latin typeface="KQVPFQ+HelveticaNeue"/>
              </a:rPr>
              <a:t>例</a:t>
            </a:r>
            <a:r>
              <a:rPr lang="ja-JP" altLang="en-US" dirty="0">
                <a:solidFill>
                  <a:srgbClr val="000000"/>
                </a:solidFill>
                <a:latin typeface="KQVPFQ+HelveticaNeue"/>
              </a:rPr>
              <a:t>２：</a:t>
            </a:r>
            <a:r>
              <a:rPr lang="en-US" altLang="ja-JP" dirty="0">
                <a:solidFill>
                  <a:srgbClr val="000000"/>
                </a:solidFill>
                <a:latin typeface="KQVPFQ+HelveticaNeue"/>
              </a:rPr>
              <a:t>An </a:t>
            </a:r>
            <a:r>
              <a:rPr lang="en-US" altLang="ja-JP" dirty="0">
                <a:solidFill>
                  <a:srgbClr val="FF0000"/>
                </a:solidFill>
                <a:latin typeface="KQVPFQ+HelveticaNeue"/>
              </a:rPr>
              <a:t>aggressive driver </a:t>
            </a:r>
            <a:r>
              <a:rPr lang="en-US" altLang="ja-JP" dirty="0">
                <a:solidFill>
                  <a:srgbClr val="000000"/>
                </a:solidFill>
                <a:latin typeface="KQVPFQ+HelveticaNeue"/>
              </a:rPr>
              <a:t>racing through an intersection even as the ego vehicle has begun driving through it. </a:t>
            </a:r>
            <a:endParaRPr lang="en-US" altLang="ja-JP" sz="2400" dirty="0">
              <a:solidFill>
                <a:srgbClr val="000000"/>
              </a:solidFill>
              <a:latin typeface="KQVPFQ+HelveticaNeue"/>
            </a:endParaRPr>
          </a:p>
          <a:p>
            <a:r>
              <a:rPr lang="ja-JP" altLang="en-US" dirty="0" smtClean="0">
                <a:solidFill>
                  <a:srgbClr val="000000"/>
                </a:solidFill>
                <a:latin typeface="KQVPFQ+HelveticaNeue"/>
              </a:rPr>
              <a:t>例</a:t>
            </a:r>
            <a:r>
              <a:rPr lang="ja-JP" altLang="en-US" dirty="0">
                <a:solidFill>
                  <a:srgbClr val="000000"/>
                </a:solidFill>
                <a:latin typeface="KQVPFQ+HelveticaNeue"/>
              </a:rPr>
              <a:t>３：</a:t>
            </a:r>
            <a:r>
              <a:rPr lang="en-US" altLang="ja-JP" dirty="0">
                <a:solidFill>
                  <a:srgbClr val="000000"/>
                </a:solidFill>
                <a:latin typeface="KQVPFQ+HelveticaNeue"/>
              </a:rPr>
              <a:t>A vehicle </a:t>
            </a:r>
            <a:r>
              <a:rPr lang="en-US" altLang="ja-JP" dirty="0">
                <a:solidFill>
                  <a:srgbClr val="FF0000"/>
                </a:solidFill>
                <a:latin typeface="KQVPFQ+HelveticaNeue"/>
              </a:rPr>
              <a:t>fails to stop </a:t>
            </a:r>
            <a:r>
              <a:rPr lang="en-US" altLang="ja-JP" dirty="0">
                <a:solidFill>
                  <a:srgbClr val="000000"/>
                </a:solidFill>
                <a:latin typeface="KQVPFQ+HelveticaNeue"/>
              </a:rPr>
              <a:t>at the intersection. </a:t>
            </a:r>
            <a:endParaRPr lang="en-US" altLang="ja-JP" sz="2400" dirty="0">
              <a:solidFill>
                <a:srgbClr val="000000"/>
              </a:solidFill>
              <a:latin typeface="KQVPFQ+HelveticaNeue"/>
            </a:endParaRPr>
          </a:p>
          <a:p>
            <a:r>
              <a:rPr lang="ja-JP" altLang="en-US" dirty="0" smtClean="0">
                <a:solidFill>
                  <a:srgbClr val="000000"/>
                </a:solidFill>
                <a:latin typeface="KQVPFQ+HelveticaNeue"/>
              </a:rPr>
              <a:t>例</a:t>
            </a:r>
            <a:r>
              <a:rPr lang="ja-JP" altLang="en-US" dirty="0">
                <a:solidFill>
                  <a:srgbClr val="000000"/>
                </a:solidFill>
                <a:latin typeface="KQVPFQ+HelveticaNeue"/>
              </a:rPr>
              <a:t>４：</a:t>
            </a:r>
            <a:r>
              <a:rPr lang="en-US" altLang="ja-JP" dirty="0">
                <a:solidFill>
                  <a:srgbClr val="000000"/>
                </a:solidFill>
                <a:latin typeface="KQVPFQ+HelveticaNeue"/>
              </a:rPr>
              <a:t>When </a:t>
            </a:r>
            <a:r>
              <a:rPr lang="en-US" altLang="ja-JP" dirty="0">
                <a:solidFill>
                  <a:srgbClr val="FF0000"/>
                </a:solidFill>
                <a:latin typeface="KQVPFQ+HelveticaNeue"/>
              </a:rPr>
              <a:t>a vehicle </a:t>
            </a:r>
            <a:r>
              <a:rPr lang="en-US" altLang="ja-JP" dirty="0">
                <a:solidFill>
                  <a:srgbClr val="000000"/>
                </a:solidFill>
                <a:latin typeface="KQVPFQ+HelveticaNeue"/>
              </a:rPr>
              <a:t>is </a:t>
            </a:r>
            <a:r>
              <a:rPr lang="en-US" altLang="ja-JP" dirty="0">
                <a:solidFill>
                  <a:srgbClr val="FF0000"/>
                </a:solidFill>
                <a:latin typeface="KQVPFQ+HelveticaNeue"/>
              </a:rPr>
              <a:t>parked in close proximity to the intersection</a:t>
            </a:r>
            <a:r>
              <a:rPr lang="en-US" altLang="ja-JP" dirty="0">
                <a:solidFill>
                  <a:srgbClr val="000000"/>
                </a:solidFill>
                <a:latin typeface="KQVPFQ+HelveticaNeue"/>
              </a:rPr>
              <a:t>. </a:t>
            </a:r>
            <a:r>
              <a:rPr lang="en-US" altLang="ja-JP" dirty="0" smtClean="0">
                <a:solidFill>
                  <a:srgbClr val="000000"/>
                </a:solidFill>
                <a:latin typeface="KQVPFQ+HelveticaNeue"/>
              </a:rPr>
              <a:t>If </a:t>
            </a:r>
            <a:r>
              <a:rPr lang="en-US" altLang="ja-JP" dirty="0">
                <a:solidFill>
                  <a:srgbClr val="000000"/>
                </a:solidFill>
                <a:latin typeface="KQVPFQ+HelveticaNeue"/>
              </a:rPr>
              <a:t>this vehicle is not tagged as parked, so that it might be treated as a static instead of dynamic object, our behavior planner may get stuck in a deadlock state waiting for this parked vehicle to move</a:t>
            </a:r>
            <a:r>
              <a:rPr lang="en-US" altLang="ja-JP" dirty="0" smtClean="0">
                <a:solidFill>
                  <a:srgbClr val="000000"/>
                </a:solidFill>
                <a:latin typeface="KQVPFQ+HelveticaNeue"/>
              </a:rPr>
              <a:t>.</a:t>
            </a:r>
            <a:endParaRPr lang="ja-JP" altLang="en-US" dirty="0"/>
          </a:p>
        </p:txBody>
      </p:sp>
      <p:sp>
        <p:nvSpPr>
          <p:cNvPr id="6" name="正方形/長方形 5"/>
          <p:cNvSpPr/>
          <p:nvPr/>
        </p:nvSpPr>
        <p:spPr>
          <a:xfrm>
            <a:off x="8832304" y="188640"/>
            <a:ext cx="3359696" cy="2585323"/>
          </a:xfrm>
          <a:prstGeom prst="rect">
            <a:avLst/>
          </a:prstGeom>
        </p:spPr>
        <p:txBody>
          <a:bodyPr wrap="square">
            <a:spAutoFit/>
          </a:bodyPr>
          <a:lstStyle/>
          <a:p>
            <a:r>
              <a:rPr lang="en-US" altLang="ja-JP" dirty="0" smtClean="0">
                <a:solidFill>
                  <a:srgbClr val="000000"/>
                </a:solidFill>
                <a:latin typeface="KQVPFQ+HelveticaNeue"/>
              </a:rPr>
              <a:t>One </a:t>
            </a:r>
            <a:r>
              <a:rPr lang="en-US" altLang="ja-JP" dirty="0">
                <a:solidFill>
                  <a:srgbClr val="000000"/>
                </a:solidFill>
                <a:latin typeface="KQVPFQ+HelveticaNeue"/>
              </a:rPr>
              <a:t>of the primary objectives of behaviors safety assessment and testing, is to uncover as many variations of unexpected behaviors as possible, so that they also can be detected, categorized, and incorporated into the behavior planning design process. </a:t>
            </a:r>
            <a:endParaRPr lang="ja-JP"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513892" y="4062393"/>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5" name="正方形/長方形 4"/>
          <p:cNvSpPr/>
          <p:nvPr/>
        </p:nvSpPr>
        <p:spPr>
          <a:xfrm>
            <a:off x="4007768" y="4365104"/>
            <a:ext cx="7056784" cy="2308324"/>
          </a:xfrm>
          <a:prstGeom prst="rect">
            <a:avLst/>
          </a:prstGeom>
        </p:spPr>
        <p:txBody>
          <a:bodyPr wrap="square">
            <a:spAutoFit/>
          </a:bodyPr>
          <a:lstStyle/>
          <a:p>
            <a:r>
              <a:rPr lang="ja-JP" altLang="en-US" dirty="0">
                <a:solidFill>
                  <a:srgbClr val="000000"/>
                </a:solidFill>
                <a:latin typeface="IRSVJH+PingFangSC-Regular"/>
              </a:rPr>
              <a:t>単語 </a:t>
            </a:r>
            <a:endParaRPr lang="en-US" altLang="ja-JP" dirty="0" smtClean="0">
              <a:solidFill>
                <a:srgbClr val="000000"/>
              </a:solidFill>
              <a:latin typeface="IRSVJH+PingFangSC-Regular"/>
            </a:endParaRPr>
          </a:p>
          <a:p>
            <a:pPr marL="285750" indent="-285750">
              <a:buFontTx/>
              <a:buChar char="-"/>
            </a:pPr>
            <a:r>
              <a:rPr lang="en-US" altLang="ja-JP" dirty="0" smtClean="0">
                <a:solidFill>
                  <a:srgbClr val="000000"/>
                </a:solidFill>
                <a:latin typeface="KQVPFQ+HelveticaNeue"/>
              </a:rPr>
              <a:t>Driveway</a:t>
            </a:r>
            <a:r>
              <a:rPr lang="en-US" altLang="ja-JP" dirty="0">
                <a:solidFill>
                  <a:srgbClr val="000000"/>
                </a:solidFill>
                <a:latin typeface="KQVPFQ+HelveticaNeue"/>
              </a:rPr>
              <a:t>, </a:t>
            </a:r>
            <a:r>
              <a:rPr lang="ja-JP" altLang="en-US" dirty="0">
                <a:solidFill>
                  <a:srgbClr val="000000"/>
                </a:solidFill>
                <a:latin typeface="KQVPFQ+HelveticaNeue"/>
              </a:rPr>
              <a:t>私道「しどう」</a:t>
            </a:r>
            <a:r>
              <a:rPr lang="en-US" altLang="ja-JP" dirty="0">
                <a:solidFill>
                  <a:srgbClr val="000000"/>
                </a:solidFill>
                <a:latin typeface="KQVPFQ+HelveticaNeue"/>
              </a:rPr>
              <a:t>: A driveway is a piece of hard ground that leads from the road to the front of a house, garage, or other building.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Overtake</a:t>
            </a:r>
            <a:r>
              <a:rPr lang="en-US" altLang="ja-JP" dirty="0">
                <a:solidFill>
                  <a:srgbClr val="000000"/>
                </a:solidFill>
                <a:latin typeface="KQVPFQ+HelveticaNeue"/>
              </a:rPr>
              <a:t>, </a:t>
            </a:r>
            <a:r>
              <a:rPr lang="ja-JP" altLang="en-US" dirty="0">
                <a:solidFill>
                  <a:srgbClr val="000000"/>
                </a:solidFill>
                <a:latin typeface="KQVPFQ+HelveticaNeue"/>
              </a:rPr>
              <a:t>追い越す</a:t>
            </a:r>
            <a:r>
              <a:rPr lang="en-US" altLang="ja-JP" dirty="0">
                <a:solidFill>
                  <a:srgbClr val="000000"/>
                </a:solidFill>
                <a:latin typeface="KQVPFQ+HelveticaNeue"/>
              </a:rPr>
              <a:t>: If you overtake, or overtake a vehicle or a person that is ahead of you and moving in the same direction, you pass them.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Rectilinear, </a:t>
            </a:r>
            <a:r>
              <a:rPr lang="ja-JP" altLang="en-US" dirty="0" smtClean="0">
                <a:solidFill>
                  <a:srgbClr val="000000"/>
                </a:solidFill>
                <a:latin typeface="KQVPFQ+HelveticaNeue"/>
              </a:rPr>
              <a:t>直線の、直線に進む</a:t>
            </a:r>
            <a:r>
              <a:rPr lang="en-US" altLang="ja-JP" dirty="0" smtClean="0">
                <a:solidFill>
                  <a:srgbClr val="000000"/>
                </a:solidFill>
                <a:latin typeface="KQVPFQ+HelveticaNeue"/>
              </a:rPr>
              <a:t>: </a:t>
            </a:r>
            <a:r>
              <a:rPr lang="en-US" altLang="ja-JP" dirty="0">
                <a:solidFill>
                  <a:srgbClr val="000000"/>
                </a:solidFill>
                <a:latin typeface="KQVPFQ+HelveticaNeue"/>
              </a:rPr>
              <a:t>in, moving in, or characterized by a straight line or lines. </a:t>
            </a:r>
            <a:endParaRPr lang="ja-JP"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1280183"/>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a:p>
            <a:pPr marL="0" marR="0">
              <a:lnSpc>
                <a:spcPts val="2976"/>
              </a:lnSpc>
              <a:spcBef>
                <a:spcPts val="419"/>
              </a:spcBef>
              <a:spcAft>
                <a:spcPts val="0"/>
              </a:spcAft>
            </a:pPr>
            <a:r>
              <a:rPr sz="2650" dirty="0">
                <a:solidFill>
                  <a:srgbClr val="002060"/>
                </a:solidFill>
                <a:latin typeface="Arial"/>
                <a:cs typeface="Arial"/>
              </a:rPr>
              <a:t>•</a:t>
            </a:r>
          </a:p>
        </p:txBody>
      </p:sp>
      <p:sp>
        <p:nvSpPr>
          <p:cNvPr id="4" name="object 4"/>
          <p:cNvSpPr txBox="1"/>
          <p:nvPr/>
        </p:nvSpPr>
        <p:spPr>
          <a:xfrm>
            <a:off x="986332" y="2865214"/>
            <a:ext cx="315372" cy="1046947"/>
          </a:xfrm>
          <a:prstGeom prst="rect">
            <a:avLst/>
          </a:prstGeom>
        </p:spPr>
        <p:txBody>
          <a:bodyPr vert="horz" wrap="square" lIns="0" tIns="0" rIns="0" bIns="0" rtlCol="0">
            <a:spAutoFit/>
          </a:bodyPr>
          <a:lstStyle/>
          <a:p>
            <a:pPr marL="0" marR="0">
              <a:lnSpc>
                <a:spcPts val="2422"/>
              </a:lnSpc>
              <a:spcBef>
                <a:spcPts val="0"/>
              </a:spcBef>
              <a:spcAft>
                <a:spcPts val="0"/>
              </a:spcAft>
            </a:pPr>
            <a:r>
              <a:rPr sz="2150" dirty="0">
                <a:solidFill>
                  <a:srgbClr val="002060"/>
                </a:solidFill>
                <a:latin typeface="Courier New"/>
                <a:cs typeface="Courier New"/>
              </a:rPr>
              <a:t>o</a:t>
            </a:r>
          </a:p>
          <a:p>
            <a:pPr marL="0" marR="0">
              <a:lnSpc>
                <a:spcPts val="2419"/>
              </a:lnSpc>
              <a:spcBef>
                <a:spcPts val="391"/>
              </a:spcBef>
              <a:spcAft>
                <a:spcPts val="0"/>
              </a:spcAft>
            </a:pPr>
            <a:r>
              <a:rPr sz="2150" dirty="0">
                <a:solidFill>
                  <a:srgbClr val="002060"/>
                </a:solidFill>
                <a:latin typeface="Courier New"/>
                <a:cs typeface="Courier New"/>
              </a:rPr>
              <a:t>o</a:t>
            </a:r>
          </a:p>
          <a:p>
            <a:pPr marL="0" marR="0">
              <a:lnSpc>
                <a:spcPts val="2419"/>
              </a:lnSpc>
              <a:spcBef>
                <a:spcPts val="340"/>
              </a:spcBef>
              <a:spcAft>
                <a:spcPts val="0"/>
              </a:spcAft>
            </a:pPr>
            <a:r>
              <a:rPr sz="2150" dirty="0">
                <a:solidFill>
                  <a:srgbClr val="002060"/>
                </a:solidFill>
                <a:latin typeface="Courier New"/>
                <a:cs typeface="Courier New"/>
              </a:rPr>
              <a:t>o</a:t>
            </a:r>
          </a:p>
        </p:txBody>
      </p:sp>
      <p:sp>
        <p:nvSpPr>
          <p:cNvPr id="5" name="object 5"/>
          <p:cNvSpPr txBox="1"/>
          <p:nvPr/>
        </p:nvSpPr>
        <p:spPr>
          <a:xfrm>
            <a:off x="513892" y="4334913"/>
            <a:ext cx="270954" cy="416416"/>
          </a:xfrm>
          <a:prstGeom prst="rect">
            <a:avLst/>
          </a:prstGeom>
        </p:spPr>
        <p:txBody>
          <a:bodyPr vert="horz" wrap="square" lIns="0" tIns="0" rIns="0" bIns="0" rtlCol="0">
            <a:spAutoFit/>
          </a:bodyPr>
          <a:lstStyle/>
          <a:p>
            <a:pPr marL="0" marR="0">
              <a:lnSpc>
                <a:spcPts val="2978"/>
              </a:lnSpc>
              <a:spcBef>
                <a:spcPts val="0"/>
              </a:spcBef>
              <a:spcAft>
                <a:spcPts val="0"/>
              </a:spcAft>
            </a:pPr>
            <a:r>
              <a:rPr sz="2650" dirty="0">
                <a:solidFill>
                  <a:srgbClr val="002060"/>
                </a:solidFill>
                <a:latin typeface="Arial"/>
                <a:cs typeface="Arial"/>
              </a:rPr>
              <a:t>•</a:t>
            </a:r>
          </a:p>
        </p:txBody>
      </p:sp>
      <p:sp>
        <p:nvSpPr>
          <p:cNvPr id="6" name="object 6"/>
          <p:cNvSpPr txBox="1"/>
          <p:nvPr/>
        </p:nvSpPr>
        <p:spPr>
          <a:xfrm>
            <a:off x="986332" y="4781770"/>
            <a:ext cx="315189" cy="34540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847" cy="848891"/>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p:txBody>
      </p:sp>
      <p:sp>
        <p:nvSpPr>
          <p:cNvPr id="4" name="object 4"/>
          <p:cNvSpPr txBox="1"/>
          <p:nvPr/>
        </p:nvSpPr>
        <p:spPr>
          <a:xfrm>
            <a:off x="986332" y="3212939"/>
            <a:ext cx="315372" cy="1747734"/>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a:p>
            <a:pPr marL="0" marR="0">
              <a:lnSpc>
                <a:spcPts val="2422"/>
              </a:lnSpc>
              <a:spcBef>
                <a:spcPts val="338"/>
              </a:spcBef>
              <a:spcAft>
                <a:spcPts val="0"/>
              </a:spcAft>
            </a:pPr>
            <a:r>
              <a:rPr sz="2150" dirty="0">
                <a:solidFill>
                  <a:srgbClr val="002060"/>
                </a:solidFill>
                <a:latin typeface="Courier New"/>
                <a:cs typeface="Courier New"/>
              </a:rPr>
              <a:t>o</a:t>
            </a:r>
          </a:p>
          <a:p>
            <a:pPr marL="0" marR="0">
              <a:lnSpc>
                <a:spcPts val="2419"/>
              </a:lnSpc>
              <a:spcBef>
                <a:spcPts val="391"/>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p:txBody>
      </p:sp>
      <p:sp>
        <p:nvSpPr>
          <p:cNvPr id="5" name="正方形/長方形 4"/>
          <p:cNvSpPr/>
          <p:nvPr/>
        </p:nvSpPr>
        <p:spPr>
          <a:xfrm>
            <a:off x="4007768" y="4437112"/>
            <a:ext cx="6096000" cy="646331"/>
          </a:xfrm>
          <a:prstGeom prst="rect">
            <a:avLst/>
          </a:prstGeom>
        </p:spPr>
        <p:txBody>
          <a:bodyPr>
            <a:spAutoFit/>
          </a:bodyPr>
          <a:lstStyle/>
          <a:p>
            <a:r>
              <a:rPr lang="en-US" altLang="ja-JP" dirty="0">
                <a:solidFill>
                  <a:srgbClr val="000000"/>
                </a:solidFill>
                <a:latin typeface="KQVPFQ+HelveticaNeue"/>
              </a:rPr>
              <a:t>These dynamic objects </a:t>
            </a:r>
            <a:r>
              <a:rPr lang="en-US" altLang="ja-JP" dirty="0">
                <a:solidFill>
                  <a:srgbClr val="FF0000"/>
                </a:solidFill>
                <a:latin typeface="KQVPFQ+HelveticaNeue"/>
              </a:rPr>
              <a:t>may be important due to proximity</a:t>
            </a:r>
            <a:r>
              <a:rPr lang="en-US" altLang="ja-JP" dirty="0">
                <a:solidFill>
                  <a:srgbClr val="000000"/>
                </a:solidFill>
                <a:latin typeface="KQVPFQ+HelveticaNeue"/>
              </a:rPr>
              <a:t> or </a:t>
            </a:r>
            <a:r>
              <a:rPr lang="en-US" altLang="ja-JP" dirty="0">
                <a:solidFill>
                  <a:srgbClr val="FF0000"/>
                </a:solidFill>
                <a:latin typeface="KQVPFQ+HelveticaNeue"/>
              </a:rPr>
              <a:t>estimated future path</a:t>
            </a:r>
            <a:r>
              <a:rPr lang="en-US" altLang="ja-JP" dirty="0">
                <a:solidFill>
                  <a:srgbClr val="000000"/>
                </a:solidFill>
                <a:latin typeface="KQVPFQ+HelveticaNeue"/>
              </a:rPr>
              <a:t>. </a:t>
            </a:r>
            <a:endParaRPr lang="ja-JP" altLang="en-US" dirty="0"/>
          </a:p>
        </p:txBody>
      </p:sp>
      <p:sp>
        <p:nvSpPr>
          <p:cNvPr id="6" name="正方形/長方形 5"/>
          <p:cNvSpPr/>
          <p:nvPr/>
        </p:nvSpPr>
        <p:spPr>
          <a:xfrm>
            <a:off x="7846134" y="2185475"/>
            <a:ext cx="3794629" cy="369332"/>
          </a:xfrm>
          <a:prstGeom prst="rect">
            <a:avLst/>
          </a:prstGeom>
        </p:spPr>
        <p:txBody>
          <a:bodyPr wrap="none">
            <a:spAutoFit/>
          </a:bodyPr>
          <a:lstStyle/>
          <a:p>
            <a:r>
              <a:rPr lang="en-US" altLang="ja-JP" dirty="0">
                <a:solidFill>
                  <a:srgbClr val="FF0000"/>
                </a:solidFill>
                <a:latin typeface="KQVPFQ+HelveticaNeue"/>
              </a:rPr>
              <a:t>Constrain the local planning problem</a:t>
            </a:r>
            <a:r>
              <a:rPr lang="en-US" altLang="ja-JP" dirty="0">
                <a:solidFill>
                  <a:srgbClr val="000000"/>
                </a:solidFill>
                <a:latin typeface="KQVPFQ+HelveticaNeue"/>
              </a:rPr>
              <a:t>. </a:t>
            </a:r>
            <a:endParaRPr lang="ja-JP" altLang="en-US" dirty="0"/>
          </a:p>
        </p:txBody>
      </p:sp>
      <p:sp>
        <p:nvSpPr>
          <p:cNvPr id="7" name="正方形/長方形 6"/>
          <p:cNvSpPr/>
          <p:nvPr/>
        </p:nvSpPr>
        <p:spPr>
          <a:xfrm>
            <a:off x="1199456" y="3212939"/>
            <a:ext cx="1296144" cy="288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4739" y="1521250"/>
            <a:ext cx="2574957" cy="3955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84739" y="1988840"/>
            <a:ext cx="2646965" cy="3813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190070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8713"/>
              </a:spcBef>
              <a:spcAft>
                <a:spcPts val="0"/>
              </a:spcAft>
            </a:pPr>
            <a:r>
              <a:rPr sz="2650" dirty="0">
                <a:solidFill>
                  <a:srgbClr val="002060"/>
                </a:solidFill>
                <a:latin typeface="Arial"/>
                <a:cs typeface="Arial"/>
              </a:rPr>
              <a:t>•</a:t>
            </a:r>
          </a:p>
        </p:txBody>
      </p:sp>
      <p:sp>
        <p:nvSpPr>
          <p:cNvPr id="4" name="object 4"/>
          <p:cNvSpPr txBox="1"/>
          <p:nvPr/>
        </p:nvSpPr>
        <p:spPr>
          <a:xfrm>
            <a:off x="986332" y="2001359"/>
            <a:ext cx="315189" cy="69592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p:txBody>
      </p:sp>
      <p:sp>
        <p:nvSpPr>
          <p:cNvPr id="5" name="object 5"/>
          <p:cNvSpPr txBox="1"/>
          <p:nvPr/>
        </p:nvSpPr>
        <p:spPr>
          <a:xfrm>
            <a:off x="986332" y="3891373"/>
            <a:ext cx="315189" cy="104682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a:p>
            <a:pPr marL="0" marR="0">
              <a:lnSpc>
                <a:spcPts val="2419"/>
              </a:lnSpc>
              <a:spcBef>
                <a:spcPts val="343"/>
              </a:spcBef>
              <a:spcAft>
                <a:spcPts val="0"/>
              </a:spcAft>
            </a:pPr>
            <a:r>
              <a:rPr sz="2150" dirty="0">
                <a:solidFill>
                  <a:srgbClr val="002060"/>
                </a:solidFill>
                <a:latin typeface="Courier New"/>
                <a:cs typeface="Courier New"/>
              </a:rPr>
              <a:t>o</a:t>
            </a:r>
          </a:p>
        </p:txBody>
      </p:sp>
      <p:sp>
        <p:nvSpPr>
          <p:cNvPr id="6" name="正方形/長方形 5"/>
          <p:cNvSpPr/>
          <p:nvPr/>
        </p:nvSpPr>
        <p:spPr>
          <a:xfrm>
            <a:off x="1199456" y="3891373"/>
            <a:ext cx="1872208" cy="2577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07368" y="5173625"/>
            <a:ext cx="6096000" cy="646331"/>
          </a:xfrm>
          <a:prstGeom prst="rect">
            <a:avLst/>
          </a:prstGeom>
        </p:spPr>
        <p:txBody>
          <a:bodyPr>
            <a:spAutoFit/>
          </a:bodyPr>
          <a:lstStyle/>
          <a:p>
            <a:r>
              <a:rPr lang="en-US" altLang="ja-JP" dirty="0">
                <a:solidFill>
                  <a:srgbClr val="000000"/>
                </a:solidFill>
                <a:latin typeface="KQVPFQ+HelveticaNeue"/>
              </a:rPr>
              <a:t>Essentially, as the </a:t>
            </a:r>
            <a:r>
              <a:rPr lang="en-US" altLang="ja-JP" dirty="0">
                <a:solidFill>
                  <a:srgbClr val="FF0000"/>
                </a:solidFill>
                <a:latin typeface="KQVPFQ+HelveticaNeue"/>
              </a:rPr>
              <a:t>complexity increases</a:t>
            </a:r>
            <a:r>
              <a:rPr lang="en-US" altLang="ja-JP" dirty="0">
                <a:solidFill>
                  <a:srgbClr val="000000"/>
                </a:solidFill>
                <a:latin typeface="KQVPFQ+HelveticaNeue"/>
              </a:rPr>
              <a:t>, we </a:t>
            </a:r>
            <a:r>
              <a:rPr lang="en-US" altLang="ja-JP" dirty="0">
                <a:solidFill>
                  <a:srgbClr val="FF0000"/>
                </a:solidFill>
                <a:latin typeface="KQVPFQ+HelveticaNeue"/>
              </a:rPr>
              <a:t>lose all the advantages</a:t>
            </a:r>
            <a:r>
              <a:rPr lang="en-US" altLang="ja-JP" dirty="0">
                <a:solidFill>
                  <a:srgbClr val="000000"/>
                </a:solidFill>
                <a:latin typeface="KQVPFQ+HelveticaNeue"/>
              </a:rPr>
              <a:t> of using a finite state machine. </a:t>
            </a:r>
            <a:endParaRPr lang="ja-JP"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正方形/長方形 2"/>
          <p:cNvSpPr/>
          <p:nvPr/>
        </p:nvSpPr>
        <p:spPr>
          <a:xfrm>
            <a:off x="5447928" y="188640"/>
            <a:ext cx="6096000" cy="923330"/>
          </a:xfrm>
          <a:prstGeom prst="rect">
            <a:avLst/>
          </a:prstGeom>
        </p:spPr>
        <p:txBody>
          <a:bodyPr>
            <a:spAutoFit/>
          </a:bodyPr>
          <a:lstStyle/>
          <a:p>
            <a:pPr marL="285750" indent="-285750">
              <a:buFontTx/>
              <a:buChar char="-"/>
            </a:pPr>
            <a:r>
              <a:rPr lang="en-US" altLang="ja-JP" dirty="0" smtClean="0">
                <a:solidFill>
                  <a:srgbClr val="000000"/>
                </a:solidFill>
                <a:latin typeface="KQVPFQ+HelveticaNeue"/>
              </a:rPr>
              <a:t>Represent </a:t>
            </a:r>
            <a:r>
              <a:rPr lang="en-US" altLang="ja-JP" dirty="0">
                <a:solidFill>
                  <a:srgbClr val="000000"/>
                </a:solidFill>
                <a:latin typeface="KQVPFQ+HelveticaNeue"/>
              </a:rPr>
              <a:t>each high level scenario as a single state.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Create </a:t>
            </a:r>
            <a:r>
              <a:rPr lang="en-US" altLang="ja-JP" dirty="0">
                <a:solidFill>
                  <a:srgbClr val="000000"/>
                </a:solidFill>
                <a:latin typeface="KQVPFQ+HelveticaNeue"/>
              </a:rPr>
              <a:t>much simpler transitions in between the high level scenario states. </a:t>
            </a:r>
            <a:endParaRPr lang="ja-JP"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1884298" y="2675963"/>
            <a:ext cx="830437" cy="362378"/>
          </a:xfrm>
          <a:prstGeom prst="rect">
            <a:avLst/>
          </a:prstGeom>
        </p:spPr>
        <p:txBody>
          <a:bodyPr vert="horz" wrap="square" lIns="0" tIns="0" rIns="0" bIns="0" rtlCol="0">
            <a:spAutoFit/>
          </a:bodyPr>
          <a:lstStyle/>
          <a:p>
            <a:pPr marL="0" marR="0">
              <a:lnSpc>
                <a:spcPts val="1233"/>
              </a:lnSpc>
              <a:spcBef>
                <a:spcPts val="0"/>
              </a:spcBef>
              <a:spcAft>
                <a:spcPts val="0"/>
              </a:spcAft>
            </a:pPr>
            <a:r>
              <a:rPr sz="1100" dirty="0">
                <a:solidFill>
                  <a:srgbClr val="002060"/>
                </a:solidFill>
                <a:latin typeface="Arial"/>
                <a:cs typeface="Arial"/>
              </a:rPr>
              <a:t>Decelerate</a:t>
            </a:r>
          </a:p>
          <a:p>
            <a:pPr marL="115824" marR="0">
              <a:lnSpc>
                <a:spcPts val="1233"/>
              </a:lnSpc>
              <a:spcBef>
                <a:spcPts val="136"/>
              </a:spcBef>
              <a:spcAft>
                <a:spcPts val="0"/>
              </a:spcAft>
            </a:pPr>
            <a:r>
              <a:rPr sz="1100" dirty="0">
                <a:solidFill>
                  <a:srgbClr val="002060"/>
                </a:solidFill>
                <a:latin typeface="Arial"/>
                <a:cs typeface="Arial"/>
              </a:rPr>
              <a:t>to</a:t>
            </a:r>
            <a:r>
              <a:rPr sz="1100" spc="-23" dirty="0">
                <a:solidFill>
                  <a:srgbClr val="002060"/>
                </a:solidFill>
                <a:latin typeface="Arial"/>
                <a:cs typeface="Arial"/>
              </a:rPr>
              <a:t> </a:t>
            </a:r>
            <a:r>
              <a:rPr sz="1100" dirty="0">
                <a:solidFill>
                  <a:srgbClr val="002060"/>
                </a:solidFill>
                <a:latin typeface="Arial"/>
                <a:cs typeface="Arial"/>
              </a:rPr>
              <a:t>Stop</a:t>
            </a:r>
          </a:p>
        </p:txBody>
      </p:sp>
      <p:sp>
        <p:nvSpPr>
          <p:cNvPr id="4" name="object 4"/>
          <p:cNvSpPr txBox="1"/>
          <p:nvPr/>
        </p:nvSpPr>
        <p:spPr>
          <a:xfrm>
            <a:off x="7437119" y="2675963"/>
            <a:ext cx="830437" cy="362378"/>
          </a:xfrm>
          <a:prstGeom prst="rect">
            <a:avLst/>
          </a:prstGeom>
        </p:spPr>
        <p:txBody>
          <a:bodyPr vert="horz" wrap="square" lIns="0" tIns="0" rIns="0" bIns="0" rtlCol="0">
            <a:spAutoFit/>
          </a:bodyPr>
          <a:lstStyle/>
          <a:p>
            <a:pPr marL="0" marR="0">
              <a:lnSpc>
                <a:spcPts val="1233"/>
              </a:lnSpc>
              <a:spcBef>
                <a:spcPts val="0"/>
              </a:spcBef>
              <a:spcAft>
                <a:spcPts val="0"/>
              </a:spcAft>
            </a:pPr>
            <a:r>
              <a:rPr sz="1100" dirty="0">
                <a:solidFill>
                  <a:srgbClr val="002060"/>
                </a:solidFill>
                <a:latin typeface="Arial"/>
                <a:cs typeface="Arial"/>
              </a:rPr>
              <a:t>Decelerate</a:t>
            </a:r>
          </a:p>
          <a:p>
            <a:pPr marL="117348" marR="0">
              <a:lnSpc>
                <a:spcPts val="1233"/>
              </a:lnSpc>
              <a:spcBef>
                <a:spcPts val="136"/>
              </a:spcBef>
              <a:spcAft>
                <a:spcPts val="0"/>
              </a:spcAft>
            </a:pPr>
            <a:r>
              <a:rPr sz="1100" dirty="0">
                <a:solidFill>
                  <a:srgbClr val="002060"/>
                </a:solidFill>
                <a:latin typeface="Arial"/>
                <a:cs typeface="Arial"/>
              </a:rPr>
              <a:t>to</a:t>
            </a:r>
            <a:r>
              <a:rPr sz="1100" spc="-23" dirty="0">
                <a:solidFill>
                  <a:srgbClr val="002060"/>
                </a:solidFill>
                <a:latin typeface="Arial"/>
                <a:cs typeface="Arial"/>
              </a:rPr>
              <a:t> </a:t>
            </a:r>
            <a:r>
              <a:rPr sz="1100" dirty="0">
                <a:solidFill>
                  <a:srgbClr val="002060"/>
                </a:solidFill>
                <a:latin typeface="Arial"/>
                <a:cs typeface="Arial"/>
              </a:rPr>
              <a:t>Stop</a:t>
            </a:r>
          </a:p>
        </p:txBody>
      </p:sp>
      <p:sp>
        <p:nvSpPr>
          <p:cNvPr id="5" name="object 5"/>
          <p:cNvSpPr txBox="1"/>
          <p:nvPr/>
        </p:nvSpPr>
        <p:spPr>
          <a:xfrm>
            <a:off x="9655429" y="2759783"/>
            <a:ext cx="440828" cy="194738"/>
          </a:xfrm>
          <a:prstGeom prst="rect">
            <a:avLst/>
          </a:prstGeom>
        </p:spPr>
        <p:txBody>
          <a:bodyPr vert="horz" wrap="square" lIns="0" tIns="0" rIns="0" bIns="0" rtlCol="0">
            <a:spAutoFit/>
          </a:bodyPr>
          <a:lstStyle/>
          <a:p>
            <a:pPr marL="0" marR="0">
              <a:lnSpc>
                <a:spcPts val="1233"/>
              </a:lnSpc>
              <a:spcBef>
                <a:spcPts val="0"/>
              </a:spcBef>
              <a:spcAft>
                <a:spcPts val="0"/>
              </a:spcAft>
            </a:pPr>
            <a:r>
              <a:rPr sz="1100" dirty="0">
                <a:solidFill>
                  <a:srgbClr val="000000"/>
                </a:solidFill>
                <a:latin typeface="Arial"/>
                <a:cs typeface="Arial"/>
              </a:rPr>
              <a:t>Stop</a:t>
            </a:r>
          </a:p>
        </p:txBody>
      </p:sp>
      <p:sp>
        <p:nvSpPr>
          <p:cNvPr id="6" name="object 6"/>
          <p:cNvSpPr txBox="1"/>
          <p:nvPr/>
        </p:nvSpPr>
        <p:spPr>
          <a:xfrm>
            <a:off x="7557516" y="4324930"/>
            <a:ext cx="588975" cy="362378"/>
          </a:xfrm>
          <a:prstGeom prst="rect">
            <a:avLst/>
          </a:prstGeom>
        </p:spPr>
        <p:txBody>
          <a:bodyPr vert="horz" wrap="square" lIns="0" tIns="0" rIns="0" bIns="0" rtlCol="0">
            <a:spAutoFit/>
          </a:bodyPr>
          <a:lstStyle/>
          <a:p>
            <a:pPr marL="18288" marR="0">
              <a:lnSpc>
                <a:spcPts val="1233"/>
              </a:lnSpc>
              <a:spcBef>
                <a:spcPts val="0"/>
              </a:spcBef>
              <a:spcAft>
                <a:spcPts val="0"/>
              </a:spcAft>
            </a:pPr>
            <a:r>
              <a:rPr sz="1100" dirty="0">
                <a:solidFill>
                  <a:srgbClr val="000000"/>
                </a:solidFill>
                <a:latin typeface="Arial"/>
                <a:cs typeface="Arial"/>
              </a:rPr>
              <a:t>Follow</a:t>
            </a:r>
          </a:p>
          <a:p>
            <a:pPr marL="0" marR="0">
              <a:lnSpc>
                <a:spcPts val="1233"/>
              </a:lnSpc>
              <a:spcBef>
                <a:spcPts val="136"/>
              </a:spcBef>
              <a:spcAft>
                <a:spcPts val="0"/>
              </a:spcAft>
            </a:pPr>
            <a:r>
              <a:rPr sz="1100" dirty="0">
                <a:solidFill>
                  <a:srgbClr val="000000"/>
                </a:solidFill>
                <a:latin typeface="Arial"/>
                <a:cs typeface="Arial"/>
              </a:rPr>
              <a:t>Leader</a:t>
            </a:r>
          </a:p>
        </p:txBody>
      </p:sp>
      <p:sp>
        <p:nvSpPr>
          <p:cNvPr id="7" name="object 7"/>
          <p:cNvSpPr txBox="1"/>
          <p:nvPr/>
        </p:nvSpPr>
        <p:spPr>
          <a:xfrm>
            <a:off x="9597517" y="4341187"/>
            <a:ext cx="557825" cy="362378"/>
          </a:xfrm>
          <a:prstGeom prst="rect">
            <a:avLst/>
          </a:prstGeom>
        </p:spPr>
        <p:txBody>
          <a:bodyPr vert="horz" wrap="square" lIns="0" tIns="0" rIns="0" bIns="0" rtlCol="0">
            <a:spAutoFit/>
          </a:bodyPr>
          <a:lstStyle/>
          <a:p>
            <a:pPr marL="24383" marR="0">
              <a:lnSpc>
                <a:spcPts val="1233"/>
              </a:lnSpc>
              <a:spcBef>
                <a:spcPts val="0"/>
              </a:spcBef>
              <a:spcAft>
                <a:spcPts val="0"/>
              </a:spcAft>
            </a:pPr>
            <a:r>
              <a:rPr sz="1100" dirty="0">
                <a:solidFill>
                  <a:srgbClr val="000000"/>
                </a:solidFill>
                <a:latin typeface="Arial"/>
                <a:cs typeface="Arial"/>
              </a:rPr>
              <a:t>Track</a:t>
            </a:r>
          </a:p>
          <a:p>
            <a:pPr marL="0" marR="0">
              <a:lnSpc>
                <a:spcPts val="1233"/>
              </a:lnSpc>
              <a:spcBef>
                <a:spcPts val="136"/>
              </a:spcBef>
              <a:spcAft>
                <a:spcPts val="0"/>
              </a:spcAft>
            </a:pPr>
            <a:r>
              <a:rPr sz="1100" dirty="0">
                <a:solidFill>
                  <a:srgbClr val="000000"/>
                </a:solidFill>
                <a:latin typeface="Arial"/>
                <a:cs typeface="Arial"/>
              </a:rPr>
              <a:t>Speed</a:t>
            </a:r>
          </a:p>
        </p:txBody>
      </p:sp>
      <p:sp>
        <p:nvSpPr>
          <p:cNvPr id="8" name="正方形/長方形 7"/>
          <p:cNvSpPr/>
          <p:nvPr/>
        </p:nvSpPr>
        <p:spPr>
          <a:xfrm>
            <a:off x="6096000" y="487071"/>
            <a:ext cx="6096000" cy="646331"/>
          </a:xfrm>
          <a:prstGeom prst="rect">
            <a:avLst/>
          </a:prstGeom>
        </p:spPr>
        <p:txBody>
          <a:bodyPr>
            <a:spAutoFit/>
          </a:bodyPr>
          <a:lstStyle/>
          <a:p>
            <a:r>
              <a:rPr lang="ja-JP" altLang="en-US" dirty="0">
                <a:solidFill>
                  <a:srgbClr val="000000"/>
                </a:solidFill>
                <a:latin typeface="IRSVJH+PingFangSC-Regular"/>
              </a:rPr>
              <a:t>質問：</a:t>
            </a:r>
            <a:r>
              <a:rPr lang="en-US" altLang="ja-JP" dirty="0">
                <a:solidFill>
                  <a:srgbClr val="FF0000"/>
                </a:solidFill>
                <a:latin typeface="KQVPFQ+HelveticaNeue"/>
              </a:rPr>
              <a:t>how</a:t>
            </a:r>
            <a:r>
              <a:rPr lang="en-US" altLang="ja-JP" dirty="0">
                <a:solidFill>
                  <a:srgbClr val="000000"/>
                </a:solidFill>
                <a:latin typeface="KQVPFQ+HelveticaNeue"/>
              </a:rPr>
              <a:t> do we </a:t>
            </a:r>
            <a:r>
              <a:rPr lang="en-US" altLang="ja-JP" dirty="0">
                <a:solidFill>
                  <a:srgbClr val="FF0000"/>
                </a:solidFill>
                <a:latin typeface="KQVPFQ+HelveticaNeue"/>
              </a:rPr>
              <a:t>switch</a:t>
            </a:r>
            <a:r>
              <a:rPr lang="en-US" altLang="ja-JP" dirty="0">
                <a:solidFill>
                  <a:srgbClr val="000000"/>
                </a:solidFill>
                <a:latin typeface="KQVPFQ+HelveticaNeue"/>
              </a:rPr>
              <a:t> between scenarios when processing the sub-state maneuvers? </a:t>
            </a:r>
            <a:endParaRPr lang="ja-JP"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8000"/>
          </a:xfrm>
          <a:prstGeom prst="rect">
            <a:avLst/>
          </a:prstGeom>
          <a:blipFill>
            <a:blip r:embed="rId2" cstate="print"/>
            <a:stretch>
              <a:fillRect/>
            </a:stretch>
          </a:blipFill>
        </p:spPr>
        <p:txBody>
          <a:bodyPr wrap="square" lIns="0" tIns="0" rIns="0" bIns="0" rtlCol="0">
            <a:spAutoFit/>
          </a:bodyPr>
          <a:lstStyle/>
          <a:p>
            <a:endParaRPr/>
          </a:p>
        </p:txBody>
      </p:sp>
      <p:sp>
        <p:nvSpPr>
          <p:cNvPr id="3" name="正方形/長方形 2"/>
          <p:cNvSpPr/>
          <p:nvPr/>
        </p:nvSpPr>
        <p:spPr>
          <a:xfrm>
            <a:off x="0" y="908720"/>
            <a:ext cx="5159896" cy="2308324"/>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introduce </a:t>
            </a:r>
            <a:r>
              <a:rPr lang="en-US" altLang="ja-JP" dirty="0">
                <a:solidFill>
                  <a:srgbClr val="000000"/>
                </a:solidFill>
                <a:latin typeface="KQVPFQ+HelveticaNeue"/>
              </a:rPr>
              <a:t>transitions to key maneuver sub-states out of the current scenario super-state. </a:t>
            </a:r>
            <a:endParaRPr lang="en-US" altLang="ja-JP" sz="2400" dirty="0">
              <a:solidFill>
                <a:srgbClr val="000000"/>
              </a:solidFill>
              <a:latin typeface="KQVPFQ+HelveticaNeue"/>
            </a:endParaRPr>
          </a:p>
          <a:p>
            <a:pPr marL="285750" indent="-285750">
              <a:buFontTx/>
              <a:buChar char="-"/>
            </a:pPr>
            <a:r>
              <a:rPr lang="ja-JP" altLang="en-US" dirty="0" smtClean="0">
                <a:solidFill>
                  <a:srgbClr val="000000"/>
                </a:solidFill>
                <a:latin typeface="KQVPFQ+HelveticaNeue"/>
              </a:rPr>
              <a:t>例えば</a:t>
            </a:r>
            <a:r>
              <a:rPr lang="en-US" altLang="ja-JP" dirty="0">
                <a:solidFill>
                  <a:srgbClr val="000000"/>
                </a:solidFill>
                <a:latin typeface="KQVPFQ+HelveticaNeue"/>
              </a:rPr>
              <a:t>Intersection. </a:t>
            </a:r>
            <a:endParaRPr lang="en-US" altLang="ja-JP" sz="2400" dirty="0">
              <a:solidFill>
                <a:srgbClr val="000000"/>
              </a:solidFill>
              <a:latin typeface="KQVPFQ+HelveticaNeue"/>
            </a:endParaRPr>
          </a:p>
          <a:p>
            <a:pPr marL="742950" lvl="1" indent="-285750">
              <a:buFontTx/>
              <a:buChar char="-"/>
            </a:pPr>
            <a:r>
              <a:rPr lang="ja-JP" altLang="en-US" dirty="0" smtClean="0">
                <a:solidFill>
                  <a:srgbClr val="000000"/>
                </a:solidFill>
                <a:latin typeface="KQVPFQ+HelveticaNeue"/>
              </a:rPr>
              <a:t>まず</a:t>
            </a:r>
            <a:r>
              <a:rPr lang="en-US" altLang="ja-JP" dirty="0">
                <a:solidFill>
                  <a:srgbClr val="000000"/>
                </a:solidFill>
                <a:latin typeface="KQVPFQ+HelveticaNeue"/>
              </a:rPr>
              <a:t>key exit state</a:t>
            </a:r>
            <a:r>
              <a:rPr lang="ja-JP" altLang="en-US" dirty="0">
                <a:solidFill>
                  <a:srgbClr val="000000"/>
                </a:solidFill>
                <a:latin typeface="KQVPFQ+HelveticaNeue"/>
              </a:rPr>
              <a:t>を決める。 </a:t>
            </a:r>
            <a:endParaRPr lang="en-US" altLang="ja-JP" sz="2400" dirty="0">
              <a:solidFill>
                <a:srgbClr val="000000"/>
              </a:solidFill>
              <a:latin typeface="KQVPFQ+HelveticaNeue"/>
            </a:endParaRPr>
          </a:p>
          <a:p>
            <a:pPr marL="742950" lvl="1" indent="-285750">
              <a:buFontTx/>
              <a:buChar char="-"/>
            </a:pPr>
            <a:r>
              <a:rPr lang="en-US" altLang="ja-JP" dirty="0" smtClean="0">
                <a:solidFill>
                  <a:srgbClr val="000000"/>
                </a:solidFill>
                <a:latin typeface="KQVPFQ+HelveticaNeue"/>
              </a:rPr>
              <a:t>The </a:t>
            </a:r>
            <a:r>
              <a:rPr lang="en-US" altLang="ja-JP" dirty="0">
                <a:solidFill>
                  <a:srgbClr val="000000"/>
                </a:solidFill>
                <a:latin typeface="KQVPFQ+HelveticaNeue"/>
              </a:rPr>
              <a:t>only way we’re able to </a:t>
            </a:r>
            <a:r>
              <a:rPr lang="en-US" altLang="ja-JP" dirty="0">
                <a:solidFill>
                  <a:srgbClr val="FF0000"/>
                </a:solidFill>
                <a:latin typeface="KQVPFQ+HelveticaNeue"/>
              </a:rPr>
              <a:t>exit an intersection</a:t>
            </a:r>
            <a:r>
              <a:rPr lang="en-US" altLang="ja-JP" dirty="0">
                <a:solidFill>
                  <a:srgbClr val="000000"/>
                </a:solidFill>
                <a:latin typeface="KQVPFQ+HelveticaNeue"/>
              </a:rPr>
              <a:t> is </a:t>
            </a:r>
            <a:r>
              <a:rPr lang="en-US" altLang="ja-JP" dirty="0">
                <a:solidFill>
                  <a:srgbClr val="FF0000"/>
                </a:solidFill>
                <a:latin typeface="KQVPFQ+HelveticaNeue"/>
              </a:rPr>
              <a:t>while</a:t>
            </a:r>
            <a:r>
              <a:rPr lang="en-US" altLang="ja-JP" dirty="0">
                <a:solidFill>
                  <a:srgbClr val="000000"/>
                </a:solidFill>
                <a:latin typeface="KQVPFQ+HelveticaNeue"/>
              </a:rPr>
              <a:t> in the </a:t>
            </a:r>
            <a:r>
              <a:rPr lang="en-US" altLang="ja-JP" dirty="0">
                <a:solidFill>
                  <a:srgbClr val="FF0000"/>
                </a:solidFill>
                <a:latin typeface="KQVPFQ+HelveticaNeue"/>
              </a:rPr>
              <a:t>Track Speed </a:t>
            </a:r>
            <a:r>
              <a:rPr lang="en-US" altLang="ja-JP" dirty="0">
                <a:solidFill>
                  <a:srgbClr val="000000"/>
                </a:solidFill>
                <a:latin typeface="KQVPFQ+HelveticaNeue"/>
              </a:rPr>
              <a:t>or </a:t>
            </a:r>
            <a:r>
              <a:rPr lang="en-US" altLang="ja-JP" dirty="0">
                <a:solidFill>
                  <a:srgbClr val="FF0000"/>
                </a:solidFill>
                <a:latin typeface="KQVPFQ+HelveticaNeue"/>
              </a:rPr>
              <a:t>Follow Leader</a:t>
            </a:r>
            <a:r>
              <a:rPr lang="en-US" altLang="ja-JP" dirty="0">
                <a:solidFill>
                  <a:srgbClr val="000000"/>
                </a:solidFill>
                <a:latin typeface="KQVPFQ+HelveticaNeue"/>
              </a:rPr>
              <a:t> states after having passed the intersection. </a:t>
            </a:r>
            <a:endParaRPr lang="ja-JP" altLang="en-US" dirty="0"/>
          </a:p>
        </p:txBody>
      </p:sp>
      <p:sp>
        <p:nvSpPr>
          <p:cNvPr id="4" name="正方形/長方形 3"/>
          <p:cNvSpPr/>
          <p:nvPr/>
        </p:nvSpPr>
        <p:spPr>
          <a:xfrm>
            <a:off x="7752184" y="44624"/>
            <a:ext cx="4439816" cy="923330"/>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With </a:t>
            </a:r>
            <a:r>
              <a:rPr lang="en-US" altLang="ja-JP" dirty="0">
                <a:solidFill>
                  <a:srgbClr val="000000"/>
                </a:solidFill>
                <a:latin typeface="KQVPFQ+HelveticaNeue"/>
              </a:rPr>
              <a:t>this method of transition, able to also maintain maneuvers between scenario switches. </a:t>
            </a:r>
            <a:endParaRPr lang="en-US" altLang="ja-JP" sz="2400" dirty="0">
              <a:solidFill>
                <a:srgbClr val="000000"/>
              </a:solidFill>
              <a:latin typeface="KQVPFQ+HelveticaNeue"/>
            </a:endParaRPr>
          </a:p>
        </p:txBody>
      </p:sp>
      <p:sp>
        <p:nvSpPr>
          <p:cNvPr id="5" name="正方形/長方形 4"/>
          <p:cNvSpPr/>
          <p:nvPr/>
        </p:nvSpPr>
        <p:spPr>
          <a:xfrm>
            <a:off x="10056439" y="620688"/>
            <a:ext cx="2135561" cy="2585323"/>
          </a:xfrm>
          <a:prstGeom prst="rect">
            <a:avLst/>
          </a:prstGeom>
        </p:spPr>
        <p:txBody>
          <a:bodyPr wrap="square">
            <a:spAutoFit/>
          </a:bodyPr>
          <a:lstStyle/>
          <a:p>
            <a:pPr marL="285750" indent="-285750">
              <a:buFontTx/>
              <a:buChar char="-"/>
            </a:pPr>
            <a:r>
              <a:rPr lang="en-US" altLang="ja-JP" dirty="0">
                <a:solidFill>
                  <a:srgbClr val="000000"/>
                </a:solidFill>
                <a:latin typeface="KQVPFQ+HelveticaNeue"/>
              </a:rPr>
              <a:t>In this case, </a:t>
            </a:r>
            <a:r>
              <a:rPr lang="en-US" altLang="ja-JP" dirty="0">
                <a:solidFill>
                  <a:srgbClr val="FF0000"/>
                </a:solidFill>
                <a:latin typeface="KQVPFQ+HelveticaNeue"/>
              </a:rPr>
              <a:t>Track Speed in the intersection super-state </a:t>
            </a:r>
            <a:r>
              <a:rPr lang="en-US" altLang="ja-JP" dirty="0">
                <a:solidFill>
                  <a:srgbClr val="000000"/>
                </a:solidFill>
                <a:latin typeface="KQVPFQ+HelveticaNeue"/>
              </a:rPr>
              <a:t>will </a:t>
            </a:r>
            <a:r>
              <a:rPr lang="en-US" altLang="ja-JP" dirty="0">
                <a:solidFill>
                  <a:srgbClr val="FF0000"/>
                </a:solidFill>
                <a:latin typeface="KQVPFQ+HelveticaNeue"/>
              </a:rPr>
              <a:t>connect to </a:t>
            </a:r>
            <a:r>
              <a:rPr lang="en-US" altLang="ja-JP" dirty="0">
                <a:solidFill>
                  <a:srgbClr val="000000"/>
                </a:solidFill>
                <a:latin typeface="KQVPFQ+HelveticaNeue"/>
              </a:rPr>
              <a:t>the </a:t>
            </a:r>
            <a:r>
              <a:rPr lang="en-US" altLang="ja-JP" dirty="0">
                <a:solidFill>
                  <a:srgbClr val="FF0000"/>
                </a:solidFill>
                <a:latin typeface="KQVPFQ+HelveticaNeue"/>
              </a:rPr>
              <a:t>Track Speed of the next scenario that we enter</a:t>
            </a:r>
            <a:r>
              <a:rPr lang="en-US" altLang="ja-JP" dirty="0">
                <a:solidFill>
                  <a:srgbClr val="000000"/>
                </a:solidFill>
                <a:latin typeface="KQVPFQ+HelveticaNeue"/>
              </a:rPr>
              <a:t>.</a:t>
            </a:r>
            <a:r>
              <a:rPr lang="ja-JP" altLang="en-US" dirty="0">
                <a:solidFill>
                  <a:srgbClr val="000000"/>
                </a:solidFill>
                <a:latin typeface="KQVPFQ+HelveticaNeue"/>
              </a:rPr>
              <a:t>（⼤事） </a:t>
            </a:r>
            <a:endParaRPr lang="ja-JP"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954" cy="154999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5949"/>
              </a:spcBef>
              <a:spcAft>
                <a:spcPts val="0"/>
              </a:spcAft>
            </a:pPr>
            <a:r>
              <a:rPr sz="2650" dirty="0">
                <a:solidFill>
                  <a:srgbClr val="002060"/>
                </a:solidFill>
                <a:latin typeface="Arial"/>
                <a:cs typeface="Arial"/>
              </a:rPr>
              <a:t>•</a:t>
            </a:r>
          </a:p>
        </p:txBody>
      </p:sp>
      <p:sp>
        <p:nvSpPr>
          <p:cNvPr id="4" name="object 4"/>
          <p:cNvSpPr txBox="1"/>
          <p:nvPr/>
        </p:nvSpPr>
        <p:spPr>
          <a:xfrm>
            <a:off x="986332" y="2001359"/>
            <a:ext cx="315189" cy="69592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p:txBody>
      </p:sp>
      <p:sp>
        <p:nvSpPr>
          <p:cNvPr id="5" name="object 5"/>
          <p:cNvSpPr txBox="1"/>
          <p:nvPr/>
        </p:nvSpPr>
        <p:spPr>
          <a:xfrm>
            <a:off x="986332" y="3135469"/>
            <a:ext cx="315189" cy="69592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p:txBody>
      </p:sp>
      <p:sp>
        <p:nvSpPr>
          <p:cNvPr id="6" name="正方形/長方形 5"/>
          <p:cNvSpPr/>
          <p:nvPr/>
        </p:nvSpPr>
        <p:spPr>
          <a:xfrm>
            <a:off x="1301521" y="3429000"/>
            <a:ext cx="2922271" cy="4023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513892" y="4062393"/>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5" name="正方形/長方形 4"/>
          <p:cNvSpPr/>
          <p:nvPr/>
        </p:nvSpPr>
        <p:spPr>
          <a:xfrm>
            <a:off x="2927648" y="4869160"/>
            <a:ext cx="6096000" cy="1292662"/>
          </a:xfrm>
          <a:prstGeom prst="rect">
            <a:avLst/>
          </a:prstGeom>
        </p:spPr>
        <p:txBody>
          <a:bodyPr>
            <a:spAutoFit/>
          </a:bodyPr>
          <a:lstStyle/>
          <a:p>
            <a:r>
              <a:rPr lang="ja-JP" altLang="en-US" dirty="0">
                <a:solidFill>
                  <a:srgbClr val="000000"/>
                </a:solidFill>
                <a:latin typeface="IRSVJH+PingFangSC-Regular"/>
              </a:rPr>
              <a:t>単語 </a:t>
            </a:r>
            <a:endParaRPr lang="en-US" altLang="ja-JP" dirty="0" smtClean="0">
              <a:solidFill>
                <a:srgbClr val="000000"/>
              </a:solidFill>
              <a:latin typeface="IRSVJH+PingFangSC-Regular"/>
            </a:endParaRPr>
          </a:p>
          <a:p>
            <a:r>
              <a:rPr lang="en-US" altLang="ja-JP" sz="2400" dirty="0" smtClean="0">
                <a:solidFill>
                  <a:srgbClr val="000000"/>
                </a:solidFill>
                <a:latin typeface="KQVPFQ+HelveticaNeue"/>
              </a:rPr>
              <a:t>- </a:t>
            </a:r>
            <a:r>
              <a:rPr lang="en-US" altLang="ja-JP" dirty="0">
                <a:solidFill>
                  <a:srgbClr val="000000"/>
                </a:solidFill>
                <a:latin typeface="KQVPFQ+HelveticaNeue"/>
              </a:rPr>
              <a:t>Overarching, </a:t>
            </a:r>
            <a:r>
              <a:rPr lang="ja-JP" altLang="en-US" dirty="0">
                <a:solidFill>
                  <a:srgbClr val="000000"/>
                </a:solidFill>
                <a:latin typeface="KQVPFQ+HelveticaNeue"/>
              </a:rPr>
              <a:t>包括的「ほうかつ」</a:t>
            </a:r>
            <a:r>
              <a:rPr lang="en-US" altLang="ja-JP" dirty="0">
                <a:solidFill>
                  <a:srgbClr val="000000"/>
                </a:solidFill>
                <a:latin typeface="KQVPFQ+HelveticaNeue"/>
              </a:rPr>
              <a:t>: You use overarching to indicate that you are talking about something that includes or a</a:t>
            </a:r>
            <a:r>
              <a:rPr lang="en-US" altLang="ja-JP" dirty="0">
                <a:solidFill>
                  <a:srgbClr val="000000"/>
                </a:solidFill>
                <a:latin typeface="RFDCER+HelveticaNeue"/>
              </a:rPr>
              <a:t>ff</a:t>
            </a:r>
            <a:r>
              <a:rPr lang="en-US" altLang="ja-JP" dirty="0">
                <a:solidFill>
                  <a:srgbClr val="000000"/>
                </a:solidFill>
                <a:latin typeface="KQVPFQ+HelveticaNeue"/>
              </a:rPr>
              <a:t>ects everything or everyone. </a:t>
            </a:r>
            <a:endParaRPr lang="ja-JP"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587" y="2186971"/>
            <a:ext cx="7057973" cy="555798"/>
          </a:xfrm>
          <a:prstGeom prst="rect">
            <a:avLst/>
          </a:prstGeom>
        </p:spPr>
        <p:txBody>
          <a:bodyPr vert="horz" wrap="square" lIns="0" tIns="0" rIns="0" bIns="0" rtlCol="0">
            <a:spAutoFit/>
          </a:bodyPr>
          <a:lstStyle/>
          <a:p>
            <a:pPr marL="0" marR="0">
              <a:lnSpc>
                <a:spcPts val="4076"/>
              </a:lnSpc>
              <a:spcBef>
                <a:spcPts val="0"/>
              </a:spcBef>
              <a:spcAft>
                <a:spcPts val="0"/>
              </a:spcAft>
            </a:pPr>
            <a:r>
              <a:rPr sz="3600" dirty="0">
                <a:solidFill>
                  <a:srgbClr val="FFFFFF"/>
                </a:solidFill>
                <a:latin typeface="Arial Narrow"/>
                <a:cs typeface="Arial Narrow"/>
              </a:rPr>
              <a:t>Advanced</a:t>
            </a:r>
            <a:r>
              <a:rPr sz="3600" spc="-23" dirty="0">
                <a:solidFill>
                  <a:srgbClr val="FFFFFF"/>
                </a:solidFill>
                <a:latin typeface="Arial Narrow"/>
                <a:cs typeface="Arial Narrow"/>
              </a:rPr>
              <a:t> </a:t>
            </a:r>
            <a:r>
              <a:rPr sz="3600" dirty="0">
                <a:solidFill>
                  <a:srgbClr val="FFFFFF"/>
                </a:solidFill>
                <a:latin typeface="Arial Narrow"/>
                <a:cs typeface="Arial Narrow"/>
              </a:rPr>
              <a:t>Methods for</a:t>
            </a:r>
            <a:r>
              <a:rPr sz="3600" spc="18" dirty="0">
                <a:solidFill>
                  <a:srgbClr val="FFFFFF"/>
                </a:solidFill>
                <a:latin typeface="Arial Narrow"/>
                <a:cs typeface="Arial Narrow"/>
              </a:rPr>
              <a:t> </a:t>
            </a:r>
            <a:r>
              <a:rPr sz="3600" dirty="0">
                <a:solidFill>
                  <a:srgbClr val="FFFFFF"/>
                </a:solidFill>
                <a:latin typeface="Arial Narrow"/>
                <a:cs typeface="Arial Narrow"/>
              </a:rPr>
              <a:t>Behavior Planning</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513892" y="2393359"/>
            <a:ext cx="270954" cy="1280437"/>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429"/>
              </a:spcBef>
              <a:spcAft>
                <a:spcPts val="0"/>
              </a:spcAft>
            </a:pPr>
            <a:r>
              <a:rPr sz="2650" dirty="0">
                <a:solidFill>
                  <a:srgbClr val="002060"/>
                </a:solidFill>
                <a:latin typeface="Arial"/>
                <a:cs typeface="Arial"/>
              </a:rPr>
              <a:t>•</a:t>
            </a:r>
          </a:p>
          <a:p>
            <a:pPr marL="0" marR="0">
              <a:lnSpc>
                <a:spcPts val="2976"/>
              </a:lnSpc>
              <a:spcBef>
                <a:spcPts val="421"/>
              </a:spcBef>
              <a:spcAft>
                <a:spcPts val="0"/>
              </a:spcAft>
            </a:pPr>
            <a:r>
              <a:rPr sz="2650" dirty="0">
                <a:solidFill>
                  <a:srgbClr val="002060"/>
                </a:solidFill>
                <a:latin typeface="Arial"/>
                <a:cs typeface="Arial"/>
              </a:rPr>
              <a:t>•</a:t>
            </a:r>
          </a:p>
        </p:txBody>
      </p:sp>
      <p:sp>
        <p:nvSpPr>
          <p:cNvPr id="5" name="正方形/長方形 4"/>
          <p:cNvSpPr/>
          <p:nvPr/>
        </p:nvSpPr>
        <p:spPr>
          <a:xfrm>
            <a:off x="8328248" y="548680"/>
            <a:ext cx="947695" cy="369332"/>
          </a:xfrm>
          <a:prstGeom prst="rect">
            <a:avLst/>
          </a:prstGeom>
        </p:spPr>
        <p:txBody>
          <a:bodyPr wrap="none">
            <a:spAutoFit/>
          </a:bodyPr>
          <a:lstStyle/>
          <a:p>
            <a:r>
              <a:rPr lang="ja-JP" altLang="en-US" dirty="0">
                <a:solidFill>
                  <a:srgbClr val="000000"/>
                </a:solidFill>
                <a:latin typeface="IRSVJH+PingFangSC-Regular"/>
              </a:rPr>
              <a:t>（⼤事） </a:t>
            </a:r>
            <a:endParaRPr lang="ja-JP" altLang="en-US" dirty="0"/>
          </a:p>
        </p:txBody>
      </p:sp>
      <p:sp>
        <p:nvSpPr>
          <p:cNvPr id="6" name="正方形/長方形 5"/>
          <p:cNvSpPr/>
          <p:nvPr/>
        </p:nvSpPr>
        <p:spPr>
          <a:xfrm>
            <a:off x="5280248" y="1844824"/>
            <a:ext cx="6096000" cy="646331"/>
          </a:xfrm>
          <a:prstGeom prst="rect">
            <a:avLst/>
          </a:prstGeom>
        </p:spPr>
        <p:txBody>
          <a:bodyPr>
            <a:spAutoFit/>
          </a:bodyPr>
          <a:lstStyle/>
          <a:p>
            <a:r>
              <a:rPr lang="en-US" altLang="ja-JP" dirty="0">
                <a:solidFill>
                  <a:srgbClr val="000000"/>
                </a:solidFill>
                <a:latin typeface="KQVPFQ+HelveticaNeue"/>
              </a:rPr>
              <a:t>Developing a full </a:t>
            </a:r>
            <a:r>
              <a:rPr lang="en-US" altLang="ja-JP" dirty="0">
                <a:solidFill>
                  <a:srgbClr val="FF0000"/>
                </a:solidFill>
                <a:latin typeface="KQVPFQ+HelveticaNeue"/>
              </a:rPr>
              <a:t>level 4 or 5 </a:t>
            </a:r>
            <a:r>
              <a:rPr lang="en-US" altLang="ja-JP" dirty="0">
                <a:solidFill>
                  <a:srgbClr val="000000"/>
                </a:solidFill>
                <a:latin typeface="KQVPFQ+HelveticaNeue"/>
              </a:rPr>
              <a:t>capable vehicle is almost </a:t>
            </a:r>
            <a:r>
              <a:rPr lang="en-US" altLang="ja-JP" dirty="0">
                <a:solidFill>
                  <a:srgbClr val="FF0000"/>
                </a:solidFill>
                <a:latin typeface="KQVPFQ+HelveticaNeue"/>
              </a:rPr>
              <a:t>impossible with finite state machines</a:t>
            </a:r>
            <a:r>
              <a:rPr lang="en-US" altLang="ja-JP" dirty="0">
                <a:solidFill>
                  <a:srgbClr val="000000"/>
                </a:solidFill>
                <a:latin typeface="KQVPFQ+HelveticaNeue"/>
              </a:rPr>
              <a:t>. </a:t>
            </a:r>
            <a:endParaRPr lang="ja-JP" altLang="en-US" dirty="0"/>
          </a:p>
        </p:txBody>
      </p:sp>
      <p:sp>
        <p:nvSpPr>
          <p:cNvPr id="7" name="正方形/長方形 6"/>
          <p:cNvSpPr/>
          <p:nvPr/>
        </p:nvSpPr>
        <p:spPr>
          <a:xfrm>
            <a:off x="2423592" y="3933056"/>
            <a:ext cx="6480720" cy="1754326"/>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Due </a:t>
            </a:r>
            <a:r>
              <a:rPr lang="en-US" altLang="ja-JP" dirty="0">
                <a:solidFill>
                  <a:srgbClr val="000000"/>
                </a:solidFill>
                <a:latin typeface="KQVPFQ+HelveticaNeue"/>
              </a:rPr>
              <a:t>to the </a:t>
            </a:r>
            <a:r>
              <a:rPr lang="en-US" altLang="ja-JP" dirty="0">
                <a:solidFill>
                  <a:srgbClr val="FF0000"/>
                </a:solidFill>
                <a:latin typeface="KQVPFQ+HelveticaNeue"/>
              </a:rPr>
              <a:t>program nature of this approach </a:t>
            </a:r>
            <a:r>
              <a:rPr lang="en-US" altLang="ja-JP" dirty="0">
                <a:solidFill>
                  <a:srgbClr val="000000"/>
                </a:solidFill>
                <a:latin typeface="KQVPFQ+HelveticaNeue"/>
              </a:rPr>
              <a:t>it is very likely that there will arise a situation in which the programmed logic of the system will react in an incorrect or unintended manner.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State </a:t>
            </a:r>
            <a:r>
              <a:rPr lang="en-US" altLang="ja-JP" dirty="0">
                <a:solidFill>
                  <a:srgbClr val="000000"/>
                </a:solidFill>
                <a:latin typeface="KQVPFQ+HelveticaNeue"/>
              </a:rPr>
              <a:t>machine based approaches are classified as </a:t>
            </a:r>
            <a:r>
              <a:rPr lang="en-US" altLang="ja-JP" dirty="0">
                <a:solidFill>
                  <a:srgbClr val="FF0000"/>
                </a:solidFill>
                <a:latin typeface="KQVPFQ+HelveticaNeue"/>
              </a:rPr>
              <a:t>experts </a:t>
            </a:r>
            <a:r>
              <a:rPr lang="en-US" altLang="ja-JP" dirty="0" smtClean="0">
                <a:solidFill>
                  <a:srgbClr val="FF0000"/>
                </a:solidFill>
                <a:latin typeface="KQVPFQ+HelveticaNeue"/>
              </a:rPr>
              <a:t>systems</a:t>
            </a:r>
            <a:r>
              <a:rPr lang="ja-JP" altLang="en-US" dirty="0" smtClean="0">
                <a:latin typeface="KQVPFQ+HelveticaNeue"/>
              </a:rPr>
              <a:t>（エキスパートシステム）</a:t>
            </a:r>
            <a:r>
              <a:rPr lang="en-US" altLang="ja-JP" dirty="0" smtClean="0">
                <a:solidFill>
                  <a:srgbClr val="000000"/>
                </a:solidFill>
                <a:latin typeface="KQVPFQ+HelveticaNeue"/>
              </a:rPr>
              <a:t>, </a:t>
            </a:r>
            <a:r>
              <a:rPr lang="en-US" altLang="ja-JP" dirty="0">
                <a:solidFill>
                  <a:srgbClr val="000000"/>
                </a:solidFill>
                <a:latin typeface="KQVPFQ+HelveticaNeue"/>
              </a:rPr>
              <a:t>systems which have been designed and developed by human experts. </a:t>
            </a:r>
            <a:endParaRPr lang="ja-JP"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4" name="object 4"/>
          <p:cNvSpPr txBox="1"/>
          <p:nvPr/>
        </p:nvSpPr>
        <p:spPr>
          <a:xfrm>
            <a:off x="986332" y="2001359"/>
            <a:ext cx="315189" cy="1397214"/>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a:p>
            <a:pPr marL="0" marR="0">
              <a:lnSpc>
                <a:spcPts val="2419"/>
              </a:lnSpc>
              <a:spcBef>
                <a:spcPts val="340"/>
              </a:spcBef>
              <a:spcAft>
                <a:spcPts val="0"/>
              </a:spcAft>
            </a:pPr>
            <a:r>
              <a:rPr sz="2150" dirty="0">
                <a:solidFill>
                  <a:srgbClr val="002060"/>
                </a:solidFill>
                <a:latin typeface="Courier New"/>
                <a:cs typeface="Courier New"/>
              </a:rPr>
              <a:t>o</a:t>
            </a:r>
          </a:p>
          <a:p>
            <a:pPr marL="0" marR="0">
              <a:lnSpc>
                <a:spcPts val="2419"/>
              </a:lnSpc>
              <a:spcBef>
                <a:spcPts val="392"/>
              </a:spcBef>
              <a:spcAft>
                <a:spcPts val="0"/>
              </a:spcAft>
            </a:pPr>
            <a:r>
              <a:rPr sz="2150" dirty="0">
                <a:solidFill>
                  <a:srgbClr val="002060"/>
                </a:solidFill>
                <a:latin typeface="Courier New"/>
                <a:cs typeface="Courier New"/>
              </a:rPr>
              <a:t>o</a:t>
            </a:r>
          </a:p>
        </p:txBody>
      </p:sp>
      <p:sp>
        <p:nvSpPr>
          <p:cNvPr id="5" name="object 5"/>
          <p:cNvSpPr txBox="1"/>
          <p:nvPr/>
        </p:nvSpPr>
        <p:spPr>
          <a:xfrm>
            <a:off x="513892" y="3739305"/>
            <a:ext cx="270847" cy="1550312"/>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5904"/>
              </a:spcBef>
              <a:spcAft>
                <a:spcPts val="0"/>
              </a:spcAft>
            </a:pPr>
            <a:r>
              <a:rPr sz="2650" dirty="0">
                <a:solidFill>
                  <a:srgbClr val="002060"/>
                </a:solidFill>
                <a:latin typeface="Arial"/>
                <a:cs typeface="Arial"/>
              </a:rPr>
              <a:t>•</a:t>
            </a:r>
          </a:p>
        </p:txBody>
      </p:sp>
      <p:sp>
        <p:nvSpPr>
          <p:cNvPr id="6" name="object 6"/>
          <p:cNvSpPr txBox="1"/>
          <p:nvPr/>
        </p:nvSpPr>
        <p:spPr>
          <a:xfrm>
            <a:off x="986332" y="4185505"/>
            <a:ext cx="315189" cy="188497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9702"/>
              </a:spcBef>
              <a:spcAft>
                <a:spcPts val="0"/>
              </a:spcAft>
            </a:pPr>
            <a:r>
              <a:rPr sz="2150" dirty="0">
                <a:solidFill>
                  <a:srgbClr val="002060"/>
                </a:solidFill>
                <a:latin typeface="Courier New"/>
                <a:cs typeface="Courier New"/>
              </a:rPr>
              <a:t>o</a:t>
            </a:r>
          </a:p>
        </p:txBody>
      </p:sp>
      <p:sp>
        <p:nvSpPr>
          <p:cNvPr id="7" name="正方形/長方形 6"/>
          <p:cNvSpPr/>
          <p:nvPr/>
        </p:nvSpPr>
        <p:spPr>
          <a:xfrm>
            <a:off x="5807968" y="2574821"/>
            <a:ext cx="6096000" cy="1200329"/>
          </a:xfrm>
          <a:prstGeom prst="rect">
            <a:avLst/>
          </a:prstGeom>
        </p:spPr>
        <p:txBody>
          <a:bodyPr>
            <a:spAutoFit/>
          </a:bodyPr>
          <a:lstStyle/>
          <a:p>
            <a:r>
              <a:rPr lang="en-US" altLang="ja-JP" dirty="0">
                <a:solidFill>
                  <a:srgbClr val="000000"/>
                </a:solidFill>
                <a:latin typeface="KQVPFQ+HelveticaNeue"/>
              </a:rPr>
              <a:t>Rule based systems have to </a:t>
            </a:r>
            <a:r>
              <a:rPr lang="en-US" altLang="ja-JP" dirty="0">
                <a:solidFill>
                  <a:srgbClr val="FF0000"/>
                </a:solidFill>
                <a:latin typeface="KQVPFQ+HelveticaNeue"/>
              </a:rPr>
              <a:t>very carefully develop rules </a:t>
            </a:r>
            <a:r>
              <a:rPr lang="en-US" altLang="ja-JP" dirty="0">
                <a:solidFill>
                  <a:srgbClr val="000000"/>
                </a:solidFill>
                <a:latin typeface="KQVPFQ+HelveticaNeue"/>
              </a:rPr>
              <a:t>in such a way that they do </a:t>
            </a:r>
            <a:r>
              <a:rPr lang="en-US" altLang="ja-JP" dirty="0">
                <a:solidFill>
                  <a:srgbClr val="FF0000"/>
                </a:solidFill>
                <a:latin typeface="KQVPFQ+HelveticaNeue"/>
              </a:rPr>
              <a:t>not negatively impact each other</a:t>
            </a:r>
            <a:r>
              <a:rPr lang="en-US" altLang="ja-JP" dirty="0">
                <a:solidFill>
                  <a:srgbClr val="000000"/>
                </a:solidFill>
                <a:latin typeface="KQVPFQ+HelveticaNeue"/>
              </a:rPr>
              <a:t>, or </a:t>
            </a:r>
            <a:r>
              <a:rPr lang="en-US" altLang="ja-JP" dirty="0">
                <a:solidFill>
                  <a:srgbClr val="FF0000"/>
                </a:solidFill>
                <a:latin typeface="KQVPFQ+HelveticaNeue"/>
              </a:rPr>
              <a:t>lead to unintended outcomes when multiple rules are activated</a:t>
            </a:r>
            <a:r>
              <a:rPr lang="en-US" altLang="ja-JP" dirty="0">
                <a:solidFill>
                  <a:srgbClr val="000000"/>
                </a:solidFill>
                <a:latin typeface="KQVPFQ+HelveticaNeue"/>
              </a:rPr>
              <a:t> at the same time. </a:t>
            </a:r>
            <a:endParaRPr lang="ja-JP" altLang="en-US" dirty="0"/>
          </a:p>
        </p:txBody>
      </p:sp>
      <p:sp>
        <p:nvSpPr>
          <p:cNvPr id="8" name="テキスト ボックス 7"/>
          <p:cNvSpPr txBox="1"/>
          <p:nvPr/>
        </p:nvSpPr>
        <p:spPr>
          <a:xfrm>
            <a:off x="3431704" y="2348880"/>
            <a:ext cx="2016224" cy="369332"/>
          </a:xfrm>
          <a:prstGeom prst="rect">
            <a:avLst/>
          </a:prstGeom>
          <a:noFill/>
        </p:spPr>
        <p:txBody>
          <a:bodyPr wrap="square" rtlCol="0">
            <a:spAutoFit/>
          </a:bodyPr>
          <a:lstStyle/>
          <a:p>
            <a:r>
              <a:rPr kumimoji="1" lang="ja-JP" altLang="en-US" dirty="0" smtClean="0"/>
              <a:t>防御「ぼうぎょ」的</a:t>
            </a:r>
            <a:endParaRPr kumimoji="1" lang="ja-JP"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80248"/>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a:p>
            <a:pPr marL="0" marR="0">
              <a:lnSpc>
                <a:spcPts val="2978"/>
              </a:lnSpc>
              <a:spcBef>
                <a:spcPts val="417"/>
              </a:spcBef>
              <a:spcAft>
                <a:spcPts val="0"/>
              </a:spcAft>
            </a:pPr>
            <a:r>
              <a:rPr sz="2650" dirty="0">
                <a:solidFill>
                  <a:srgbClr val="002060"/>
                </a:solidFill>
                <a:latin typeface="Arial"/>
                <a:cs typeface="Arial"/>
              </a:rPr>
              <a:t>•</a:t>
            </a:r>
          </a:p>
        </p:txBody>
      </p:sp>
      <p:sp>
        <p:nvSpPr>
          <p:cNvPr id="4" name="object 4"/>
          <p:cNvSpPr txBox="1"/>
          <p:nvPr/>
        </p:nvSpPr>
        <p:spPr>
          <a:xfrm>
            <a:off x="513892" y="368113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5" name="object 5"/>
          <p:cNvSpPr txBox="1"/>
          <p:nvPr/>
        </p:nvSpPr>
        <p:spPr>
          <a:xfrm>
            <a:off x="986332" y="4127593"/>
            <a:ext cx="315189" cy="69592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a:p>
            <a:pPr marL="0" marR="0">
              <a:lnSpc>
                <a:spcPts val="2419"/>
              </a:lnSpc>
              <a:spcBef>
                <a:spcPts val="390"/>
              </a:spcBef>
              <a:spcAft>
                <a:spcPts val="0"/>
              </a:spcAft>
            </a:pPr>
            <a:r>
              <a:rPr sz="2150" dirty="0">
                <a:solidFill>
                  <a:srgbClr val="002060"/>
                </a:solidFill>
                <a:latin typeface="Courier New"/>
                <a:cs typeface="Courier New"/>
              </a:rPr>
              <a:t>o</a:t>
            </a:r>
          </a:p>
        </p:txBody>
      </p:sp>
      <p:sp>
        <p:nvSpPr>
          <p:cNvPr id="6" name="object 6"/>
          <p:cNvSpPr txBox="1"/>
          <p:nvPr/>
        </p:nvSpPr>
        <p:spPr>
          <a:xfrm>
            <a:off x="513892" y="4813725"/>
            <a:ext cx="270847" cy="1199742"/>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3144"/>
              </a:spcBef>
              <a:spcAft>
                <a:spcPts val="0"/>
              </a:spcAft>
            </a:pPr>
            <a:r>
              <a:rPr sz="2650" dirty="0">
                <a:solidFill>
                  <a:srgbClr val="002060"/>
                </a:solidFill>
                <a:latin typeface="Arial"/>
                <a:cs typeface="Arial"/>
              </a:rPr>
              <a:t>•</a:t>
            </a:r>
          </a:p>
        </p:txBody>
      </p:sp>
      <p:sp>
        <p:nvSpPr>
          <p:cNvPr id="7" name="object 7"/>
          <p:cNvSpPr txBox="1"/>
          <p:nvPr/>
        </p:nvSpPr>
        <p:spPr>
          <a:xfrm>
            <a:off x="986332" y="5259925"/>
            <a:ext cx="315189" cy="34540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p:txBody>
      </p:sp>
      <p:sp>
        <p:nvSpPr>
          <p:cNvPr id="8" name="正方形/長方形 7"/>
          <p:cNvSpPr/>
          <p:nvPr/>
        </p:nvSpPr>
        <p:spPr>
          <a:xfrm>
            <a:off x="2855640" y="1976708"/>
            <a:ext cx="2786340" cy="369332"/>
          </a:xfrm>
          <a:prstGeom prst="rect">
            <a:avLst/>
          </a:prstGeom>
        </p:spPr>
        <p:txBody>
          <a:bodyPr wrap="none">
            <a:spAutoFit/>
          </a:bodyPr>
          <a:lstStyle/>
          <a:p>
            <a:r>
              <a:rPr lang="en-US" altLang="ja-JP" dirty="0" err="1">
                <a:solidFill>
                  <a:srgbClr val="000000"/>
                </a:solidFill>
                <a:latin typeface="KQVPFQ+HelveticaNeue"/>
              </a:rPr>
              <a:t>Dijkstra</a:t>
            </a:r>
            <a:r>
              <a:rPr lang="en-US" altLang="ja-JP" dirty="0">
                <a:solidFill>
                  <a:srgbClr val="000000"/>
                </a:solidFill>
                <a:latin typeface="KQVPFQ+HelveticaNeue"/>
              </a:rPr>
              <a:t>, A*, road network. </a:t>
            </a:r>
            <a:endParaRPr lang="ja-JP" altLang="en-US" dirty="0"/>
          </a:p>
        </p:txBody>
      </p:sp>
      <p:sp>
        <p:nvSpPr>
          <p:cNvPr id="9" name="正方形/長方形 8"/>
          <p:cNvSpPr/>
          <p:nvPr/>
        </p:nvSpPr>
        <p:spPr>
          <a:xfrm>
            <a:off x="2639616" y="5206114"/>
            <a:ext cx="9552384" cy="369332"/>
          </a:xfrm>
          <a:prstGeom prst="rect">
            <a:avLst/>
          </a:prstGeom>
        </p:spPr>
        <p:txBody>
          <a:bodyPr wrap="square">
            <a:spAutoFit/>
          </a:bodyPr>
          <a:lstStyle/>
          <a:p>
            <a:r>
              <a:rPr lang="en-US" altLang="ja-JP" dirty="0">
                <a:solidFill>
                  <a:srgbClr val="000000"/>
                </a:solidFill>
                <a:latin typeface="KQVPFQ+HelveticaNeue"/>
              </a:rPr>
              <a:t>parked vehicles. </a:t>
            </a:r>
            <a:r>
              <a:rPr lang="en-US" altLang="ja-JP" dirty="0" smtClean="0">
                <a:solidFill>
                  <a:srgbClr val="000000"/>
                </a:solidFill>
                <a:latin typeface="KQVPFQ+HelveticaNeue"/>
              </a:rPr>
              <a:t>construction cones</a:t>
            </a:r>
            <a:r>
              <a:rPr lang="ja-JP" altLang="en-US" dirty="0" smtClean="0">
                <a:solidFill>
                  <a:srgbClr val="000000"/>
                </a:solidFill>
                <a:latin typeface="KQVPFQ+HelveticaNeue"/>
              </a:rPr>
              <a:t>（ロードコーン）</a:t>
            </a:r>
            <a:r>
              <a:rPr lang="en-US" altLang="ja-JP" dirty="0" smtClean="0">
                <a:solidFill>
                  <a:srgbClr val="000000"/>
                </a:solidFill>
                <a:latin typeface="KQVPFQ+HelveticaNeue"/>
              </a:rPr>
              <a:t>. tra</a:t>
            </a:r>
            <a:r>
              <a:rPr lang="en-US" altLang="ja-JP" dirty="0" smtClean="0">
                <a:solidFill>
                  <a:srgbClr val="000000"/>
                </a:solidFill>
                <a:latin typeface="RFDCER+HelveticaNeue"/>
              </a:rPr>
              <a:t>ffi</a:t>
            </a:r>
            <a:r>
              <a:rPr lang="en-US" altLang="ja-JP" dirty="0" smtClean="0">
                <a:solidFill>
                  <a:srgbClr val="000000"/>
                </a:solidFill>
                <a:latin typeface="KQVPFQ+HelveticaNeue"/>
              </a:rPr>
              <a:t>c lights (with </a:t>
            </a:r>
            <a:r>
              <a:rPr lang="en-US" altLang="ja-JP" dirty="0">
                <a:solidFill>
                  <a:srgbClr val="000000"/>
                </a:solidFill>
                <a:latin typeface="KQVPFQ+HelveticaNeue"/>
              </a:rPr>
              <a:t>an indication of their </a:t>
            </a:r>
            <a:r>
              <a:rPr lang="en-US" altLang="ja-JP" dirty="0" smtClean="0">
                <a:solidFill>
                  <a:srgbClr val="000000"/>
                </a:solidFill>
                <a:latin typeface="KQVPFQ+HelveticaNeue"/>
              </a:rPr>
              <a:t>state).</a:t>
            </a:r>
            <a:endParaRPr lang="ja-JP" altLang="en-US" dirty="0"/>
          </a:p>
        </p:txBody>
      </p:sp>
      <p:sp>
        <p:nvSpPr>
          <p:cNvPr id="10" name="正方形/長方形 9"/>
          <p:cNvSpPr/>
          <p:nvPr/>
        </p:nvSpPr>
        <p:spPr>
          <a:xfrm>
            <a:off x="3071664" y="5662724"/>
            <a:ext cx="4697120" cy="369332"/>
          </a:xfrm>
          <a:prstGeom prst="rect">
            <a:avLst/>
          </a:prstGeom>
        </p:spPr>
        <p:txBody>
          <a:bodyPr wrap="none">
            <a:spAutoFit/>
          </a:bodyPr>
          <a:lstStyle/>
          <a:p>
            <a:r>
              <a:rPr lang="en-US" altLang="ja-JP">
                <a:solidFill>
                  <a:srgbClr val="000000"/>
                </a:solidFill>
                <a:latin typeface="KQVPFQ+HelveticaNeue"/>
              </a:rPr>
              <a:t>defining the safe areas to execute maneuvers. </a:t>
            </a:r>
            <a:endParaRPr lang="ja-JP"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587" y="506056"/>
            <a:ext cx="2019700" cy="730657"/>
          </a:xfrm>
          <a:prstGeom prst="rect">
            <a:avLst/>
          </a:prstGeom>
        </p:spPr>
        <p:txBody>
          <a:bodyPr vert="horz" wrap="square" lIns="0" tIns="0" rIns="0" bIns="0" rtlCol="0">
            <a:spAutoFit/>
          </a:bodyPr>
          <a:lstStyle/>
          <a:p>
            <a:pPr marL="0" marR="0">
              <a:lnSpc>
                <a:spcPts val="5453"/>
              </a:lnSpc>
              <a:spcBef>
                <a:spcPts val="0"/>
              </a:spcBef>
              <a:spcAft>
                <a:spcPts val="0"/>
              </a:spcAft>
            </a:pPr>
            <a:r>
              <a:rPr sz="3200" b="1" dirty="0">
                <a:solidFill>
                  <a:srgbClr val="002A5C"/>
                </a:solidFill>
                <a:latin typeface="BOJWFM+5 Bold"/>
                <a:cs typeface="BOJWFM+5 Bold"/>
              </a:rPr>
              <a:t>Fuzzy</a:t>
            </a:r>
            <a:r>
              <a:rPr sz="3200" b="1" spc="-23" dirty="0">
                <a:solidFill>
                  <a:srgbClr val="002A5C"/>
                </a:solidFill>
                <a:latin typeface="BOJWFM+5 Bold"/>
                <a:cs typeface="BOJWFM+5 Bold"/>
              </a:rPr>
              <a:t> </a:t>
            </a:r>
            <a:r>
              <a:rPr sz="3200" b="1" dirty="0">
                <a:solidFill>
                  <a:srgbClr val="002A5C"/>
                </a:solidFill>
                <a:latin typeface="BOJWFM+5 Bold"/>
                <a:cs typeface="BOJWFM+5 Bold"/>
              </a:rPr>
              <a:t>Logic</a:t>
            </a:r>
          </a:p>
        </p:txBody>
      </p:sp>
      <p:sp>
        <p:nvSpPr>
          <p:cNvPr id="4" name="正方形/長方形 3"/>
          <p:cNvSpPr/>
          <p:nvPr/>
        </p:nvSpPr>
        <p:spPr>
          <a:xfrm>
            <a:off x="2639616" y="0"/>
            <a:ext cx="4608511" cy="2308324"/>
          </a:xfrm>
          <a:prstGeom prst="rect">
            <a:avLst/>
          </a:prstGeom>
        </p:spPr>
        <p:txBody>
          <a:bodyPr wrap="square">
            <a:spAutoFit/>
          </a:bodyPr>
          <a:lstStyle/>
          <a:p>
            <a:pPr marL="285750" indent="-285750">
              <a:buFontTx/>
              <a:buChar char="-"/>
            </a:pPr>
            <a:r>
              <a:rPr lang="ja-JP" altLang="en-US" dirty="0" smtClean="0">
                <a:solidFill>
                  <a:srgbClr val="000000"/>
                </a:solidFill>
                <a:latin typeface="KQVPFQ+HelveticaNeue"/>
              </a:rPr>
              <a:t>例</a:t>
            </a:r>
            <a:r>
              <a:rPr lang="ja-JP" altLang="en-US" dirty="0">
                <a:solidFill>
                  <a:srgbClr val="000000"/>
                </a:solidFill>
                <a:latin typeface="KQVPFQ+HelveticaNeue"/>
              </a:rPr>
              <a:t>：</a:t>
            </a:r>
            <a:r>
              <a:rPr lang="en-US" altLang="ja-JP" dirty="0">
                <a:solidFill>
                  <a:srgbClr val="000000"/>
                </a:solidFill>
                <a:latin typeface="KQVPFQ+HelveticaNeue"/>
              </a:rPr>
              <a:t>vehicle following behavior. </a:t>
            </a:r>
            <a:endParaRPr lang="en-US" altLang="ja-JP" sz="2400" dirty="0">
              <a:solidFill>
                <a:srgbClr val="000000"/>
              </a:solidFill>
              <a:latin typeface="KQVPFQ+HelveticaNeue"/>
            </a:endParaRPr>
          </a:p>
          <a:p>
            <a:pPr marL="742950" lvl="1" indent="-285750">
              <a:buFontTx/>
              <a:buChar char="-"/>
            </a:pPr>
            <a:r>
              <a:rPr lang="en-US" altLang="ja-JP" dirty="0" smtClean="0">
                <a:solidFill>
                  <a:srgbClr val="000000"/>
                </a:solidFill>
                <a:latin typeface="KQVPFQ+HelveticaNeue"/>
              </a:rPr>
              <a:t>While </a:t>
            </a:r>
            <a:r>
              <a:rPr lang="en-US" altLang="ja-JP" dirty="0">
                <a:solidFill>
                  <a:srgbClr val="FF0000"/>
                </a:solidFill>
                <a:latin typeface="KQVPFQ+HelveticaNeue"/>
              </a:rPr>
              <a:t>previously</a:t>
            </a:r>
            <a:r>
              <a:rPr lang="en-US" altLang="ja-JP" dirty="0">
                <a:solidFill>
                  <a:srgbClr val="000000"/>
                </a:solidFill>
                <a:latin typeface="KQVPFQ+HelveticaNeue"/>
              </a:rPr>
              <a:t> we set a parametrized distance which </a:t>
            </a:r>
            <a:r>
              <a:rPr lang="en-US" altLang="ja-JP" dirty="0">
                <a:solidFill>
                  <a:srgbClr val="FF0000"/>
                </a:solidFill>
                <a:latin typeface="KQVPFQ+HelveticaNeue"/>
              </a:rPr>
              <a:t>divided the space </a:t>
            </a:r>
            <a:r>
              <a:rPr lang="en-US" altLang="ja-JP" dirty="0">
                <a:solidFill>
                  <a:srgbClr val="000000"/>
                </a:solidFill>
                <a:latin typeface="KQVPFQ+HelveticaNeue"/>
              </a:rPr>
              <a:t>into “</a:t>
            </a:r>
            <a:r>
              <a:rPr lang="en-US" altLang="ja-JP" dirty="0">
                <a:solidFill>
                  <a:srgbClr val="FF0000"/>
                </a:solidFill>
                <a:latin typeface="KQVPFQ+HelveticaNeue"/>
              </a:rPr>
              <a:t>Follow the Vehicle</a:t>
            </a:r>
            <a:r>
              <a:rPr lang="en-US" altLang="ja-JP" dirty="0">
                <a:solidFill>
                  <a:srgbClr val="000000"/>
                </a:solidFill>
                <a:latin typeface="KQVPFQ+HelveticaNeue"/>
              </a:rPr>
              <a:t>” or “</a:t>
            </a:r>
            <a:r>
              <a:rPr lang="en-US" altLang="ja-JP" dirty="0">
                <a:solidFill>
                  <a:srgbClr val="FF0000"/>
                </a:solidFill>
                <a:latin typeface="KQVPFQ+HelveticaNeue"/>
              </a:rPr>
              <a:t>Do not Follow the Vehicle</a:t>
            </a:r>
            <a:r>
              <a:rPr lang="en-US" altLang="ja-JP" dirty="0">
                <a:solidFill>
                  <a:srgbClr val="000000"/>
                </a:solidFill>
                <a:latin typeface="KQVPFQ+HelveticaNeue"/>
              </a:rPr>
              <a:t>”. </a:t>
            </a:r>
            <a:endParaRPr lang="en-US" altLang="ja-JP" sz="2400" dirty="0">
              <a:solidFill>
                <a:srgbClr val="000000"/>
              </a:solidFill>
              <a:latin typeface="KQVPFQ+HelveticaNeue"/>
            </a:endParaRPr>
          </a:p>
          <a:p>
            <a:pPr marL="742950" lvl="1" indent="-285750">
              <a:buFontTx/>
              <a:buChar char="-"/>
            </a:pPr>
            <a:r>
              <a:rPr lang="en-US" altLang="ja-JP" dirty="0" smtClean="0">
                <a:solidFill>
                  <a:srgbClr val="000000"/>
                </a:solidFill>
                <a:latin typeface="KQVPFQ+HelveticaNeue"/>
              </a:rPr>
              <a:t>With </a:t>
            </a:r>
            <a:r>
              <a:rPr lang="en-US" altLang="ja-JP" dirty="0">
                <a:solidFill>
                  <a:srgbClr val="000000"/>
                </a:solidFill>
                <a:latin typeface="KQVPFQ+HelveticaNeue"/>
              </a:rPr>
              <a:t>a Fuzzy system we’re able to have a </a:t>
            </a:r>
            <a:r>
              <a:rPr lang="en-US" altLang="ja-JP" dirty="0">
                <a:solidFill>
                  <a:srgbClr val="FF0000"/>
                </a:solidFill>
                <a:latin typeface="KQVPFQ+HelveticaNeue"/>
              </a:rPr>
              <a:t>continuous space </a:t>
            </a:r>
            <a:r>
              <a:rPr lang="en-US" altLang="ja-JP" dirty="0">
                <a:solidFill>
                  <a:srgbClr val="000000"/>
                </a:solidFill>
                <a:latin typeface="KQVPFQ+HelveticaNeue"/>
              </a:rPr>
              <a:t>over which di</a:t>
            </a:r>
            <a:r>
              <a:rPr lang="en-US" altLang="ja-JP" dirty="0">
                <a:solidFill>
                  <a:srgbClr val="000000"/>
                </a:solidFill>
                <a:latin typeface="RFDCER+HelveticaNeue"/>
              </a:rPr>
              <a:t>ff</a:t>
            </a:r>
            <a:r>
              <a:rPr lang="en-US" altLang="ja-JP" dirty="0">
                <a:solidFill>
                  <a:srgbClr val="000000"/>
                </a:solidFill>
                <a:latin typeface="KQVPFQ+HelveticaNeue"/>
              </a:rPr>
              <a:t>erent rules can be applied. </a:t>
            </a:r>
            <a:endParaRPr lang="ja-JP" altLang="en-US" dirty="0"/>
          </a:p>
        </p:txBody>
      </p:sp>
      <p:sp>
        <p:nvSpPr>
          <p:cNvPr id="5" name="正方形/長方形 4"/>
          <p:cNvSpPr/>
          <p:nvPr/>
        </p:nvSpPr>
        <p:spPr>
          <a:xfrm>
            <a:off x="9480376" y="188640"/>
            <a:ext cx="2711624" cy="5355312"/>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Fuzzy </a:t>
            </a:r>
            <a:r>
              <a:rPr lang="en-US" altLang="ja-JP" dirty="0">
                <a:solidFill>
                  <a:srgbClr val="000000"/>
                </a:solidFill>
                <a:latin typeface="KQVPFQ+HelveticaNeue"/>
              </a:rPr>
              <a:t>system</a:t>
            </a:r>
            <a:r>
              <a:rPr lang="ja-JP" altLang="en-US" dirty="0">
                <a:solidFill>
                  <a:srgbClr val="000000"/>
                </a:solidFill>
                <a:latin typeface="KQVPFQ+HelveticaNeue"/>
              </a:rPr>
              <a:t>の課題：</a:t>
            </a:r>
            <a:r>
              <a:rPr lang="en-US" altLang="ja-JP" dirty="0">
                <a:solidFill>
                  <a:srgbClr val="000000"/>
                </a:solidFill>
                <a:latin typeface="KQVPFQ+HelveticaNeue"/>
              </a:rPr>
              <a:t>While Fuzzy based rule systems are able to deal with the environmental noise of a system to a great degree than traditional discreet systems, both </a:t>
            </a:r>
            <a:r>
              <a:rPr lang="en-US" altLang="ja-JP" dirty="0">
                <a:solidFill>
                  <a:srgbClr val="FF0000"/>
                </a:solidFill>
                <a:latin typeface="KQVPFQ+HelveticaNeue"/>
              </a:rPr>
              <a:t>rule-explosion </a:t>
            </a:r>
            <a:r>
              <a:rPr lang="en-US" altLang="ja-JP" dirty="0">
                <a:solidFill>
                  <a:srgbClr val="000000"/>
                </a:solidFill>
                <a:latin typeface="KQVPFQ+HelveticaNeue"/>
              </a:rPr>
              <a:t>and </a:t>
            </a:r>
            <a:r>
              <a:rPr lang="en-US" altLang="ja-JP" dirty="0" err="1">
                <a:solidFill>
                  <a:srgbClr val="FF0000"/>
                </a:solidFill>
                <a:latin typeface="KQVPFQ+HelveticaNeue"/>
              </a:rPr>
              <a:t>hyperparameter</a:t>
            </a:r>
            <a:r>
              <a:rPr lang="en-US" altLang="ja-JP" dirty="0">
                <a:solidFill>
                  <a:srgbClr val="FF0000"/>
                </a:solidFill>
                <a:latin typeface="KQVPFQ+HelveticaNeue"/>
              </a:rPr>
              <a:t> tuning remain</a:t>
            </a:r>
            <a:r>
              <a:rPr lang="en-US" altLang="ja-JP" dirty="0">
                <a:solidFill>
                  <a:srgbClr val="000000"/>
                </a:solidFill>
                <a:latin typeface="KQVPFQ+HelveticaNeue"/>
              </a:rPr>
              <a:t> issues with Fuzzy systems</a:t>
            </a:r>
            <a:r>
              <a:rPr lang="en-US" altLang="ja-JP" dirty="0" smtClean="0">
                <a:solidFill>
                  <a:srgbClr val="000000"/>
                </a:solidFill>
                <a:latin typeface="KQVPFQ+HelveticaNeue"/>
              </a:rPr>
              <a:t>.</a:t>
            </a:r>
          </a:p>
          <a:p>
            <a:pPr marL="285750" indent="-285750">
              <a:buFontTx/>
              <a:buChar char="-"/>
            </a:pPr>
            <a:r>
              <a:rPr lang="en-US" altLang="ja-JP" dirty="0"/>
              <a:t>In fact, Fuzzy systems can result in </a:t>
            </a:r>
            <a:r>
              <a:rPr lang="en-US" altLang="ja-JP" dirty="0">
                <a:solidFill>
                  <a:srgbClr val="FF0000"/>
                </a:solidFill>
              </a:rPr>
              <a:t>rule-explosion to an even greater degree</a:t>
            </a:r>
            <a:r>
              <a:rPr lang="en-US" altLang="ja-JP" dirty="0"/>
              <a:t>, as even more logic is required to handle the fuzzy set of inputs. </a:t>
            </a:r>
            <a:endParaRPr lang="ja-JP" altLang="en-US" dirty="0"/>
          </a:p>
        </p:txBody>
      </p:sp>
      <p:sp>
        <p:nvSpPr>
          <p:cNvPr id="6" name="テキスト ボックス 5"/>
          <p:cNvSpPr txBox="1"/>
          <p:nvPr/>
        </p:nvSpPr>
        <p:spPr>
          <a:xfrm>
            <a:off x="513587" y="260648"/>
            <a:ext cx="2019700" cy="369332"/>
          </a:xfrm>
          <a:prstGeom prst="rect">
            <a:avLst/>
          </a:prstGeom>
          <a:noFill/>
        </p:spPr>
        <p:txBody>
          <a:bodyPr wrap="square" rtlCol="0">
            <a:spAutoFit/>
          </a:bodyPr>
          <a:lstStyle/>
          <a:p>
            <a:r>
              <a:rPr lang="ja-JP" altLang="en-US" dirty="0"/>
              <a:t>ファジィ</a:t>
            </a:r>
            <a:r>
              <a:rPr kumimoji="1" lang="ja-JP" altLang="en-US" dirty="0" smtClean="0"/>
              <a:t>論理</a:t>
            </a:r>
            <a:endParaRPr kumimoji="1" lang="ja-JP" altLang="en-US" dirty="0"/>
          </a:p>
        </p:txBody>
      </p:sp>
      <p:sp>
        <p:nvSpPr>
          <p:cNvPr id="7" name="テキスト ボックス 6"/>
          <p:cNvSpPr txBox="1"/>
          <p:nvPr/>
        </p:nvSpPr>
        <p:spPr>
          <a:xfrm>
            <a:off x="7104112" y="44624"/>
            <a:ext cx="2376263" cy="1477328"/>
          </a:xfrm>
          <a:prstGeom prst="rect">
            <a:avLst/>
          </a:prstGeom>
          <a:noFill/>
        </p:spPr>
        <p:txBody>
          <a:bodyPr wrap="square" rtlCol="0">
            <a:spAutoFit/>
          </a:bodyPr>
          <a:lstStyle/>
          <a:p>
            <a:r>
              <a:rPr kumimoji="1" lang="en-US" altLang="ja-JP" dirty="0" smtClean="0"/>
              <a:t>Fuzzy: </a:t>
            </a:r>
            <a:r>
              <a:rPr kumimoji="1" lang="ja-JP" altLang="en-US" dirty="0" smtClean="0"/>
              <a:t>（輪郭・境界・音・思考などが）不明瞭な、不鮮明な、ぼやけた、曖昧な、はっきりしない</a:t>
            </a:r>
            <a:endParaRPr kumimoji="1" lang="ja-JP"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587" y="506056"/>
            <a:ext cx="4166547" cy="730657"/>
          </a:xfrm>
          <a:prstGeom prst="rect">
            <a:avLst/>
          </a:prstGeom>
        </p:spPr>
        <p:txBody>
          <a:bodyPr vert="horz" wrap="square" lIns="0" tIns="0" rIns="0" bIns="0" rtlCol="0">
            <a:spAutoFit/>
          </a:bodyPr>
          <a:lstStyle/>
          <a:p>
            <a:pPr marL="0" marR="0">
              <a:lnSpc>
                <a:spcPts val="5453"/>
              </a:lnSpc>
              <a:spcBef>
                <a:spcPts val="0"/>
              </a:spcBef>
              <a:spcAft>
                <a:spcPts val="0"/>
              </a:spcAft>
            </a:pPr>
            <a:r>
              <a:rPr sz="3200" b="1" dirty="0">
                <a:solidFill>
                  <a:srgbClr val="002A5C"/>
                </a:solidFill>
                <a:latin typeface="BOJWFM+5 Bold"/>
                <a:cs typeface="BOJWFM+5 Bold"/>
              </a:rPr>
              <a:t>Reinforcement</a:t>
            </a:r>
            <a:r>
              <a:rPr sz="3200" b="1" spc="23" dirty="0">
                <a:solidFill>
                  <a:srgbClr val="002A5C"/>
                </a:solidFill>
                <a:latin typeface="BOJWFM+5 Bold"/>
                <a:cs typeface="BOJWFM+5 Bold"/>
              </a:rPr>
              <a:t> </a:t>
            </a:r>
            <a:r>
              <a:rPr sz="3200" b="1" dirty="0">
                <a:solidFill>
                  <a:srgbClr val="002A5C"/>
                </a:solidFill>
                <a:latin typeface="BOJWFM+5 Bold"/>
                <a:cs typeface="BOJWFM+5 Bold"/>
              </a:rPr>
              <a:t>Learning</a:t>
            </a:r>
          </a:p>
        </p:txBody>
      </p:sp>
      <p:sp>
        <p:nvSpPr>
          <p:cNvPr id="4" name="正方形/長方形 3"/>
          <p:cNvSpPr/>
          <p:nvPr/>
        </p:nvSpPr>
        <p:spPr>
          <a:xfrm>
            <a:off x="4667132" y="686718"/>
            <a:ext cx="947695" cy="369332"/>
          </a:xfrm>
          <a:prstGeom prst="rect">
            <a:avLst/>
          </a:prstGeom>
        </p:spPr>
        <p:txBody>
          <a:bodyPr wrap="none">
            <a:spAutoFit/>
          </a:bodyPr>
          <a:lstStyle/>
          <a:p>
            <a:r>
              <a:rPr lang="ja-JP" altLang="en-US" dirty="0">
                <a:solidFill>
                  <a:srgbClr val="000000"/>
                </a:solidFill>
                <a:latin typeface="IRSVJH+PingFangSC-Regular"/>
              </a:rPr>
              <a:t>（⼤事） </a:t>
            </a:r>
            <a:endParaRPr lang="ja-JP" altLang="en-US" dirty="0"/>
          </a:p>
        </p:txBody>
      </p:sp>
      <p:sp>
        <p:nvSpPr>
          <p:cNvPr id="5" name="正方形/長方形 4"/>
          <p:cNvSpPr/>
          <p:nvPr/>
        </p:nvSpPr>
        <p:spPr>
          <a:xfrm>
            <a:off x="6456040" y="38229"/>
            <a:ext cx="5735960" cy="2031325"/>
          </a:xfrm>
          <a:prstGeom prst="rect">
            <a:avLst/>
          </a:prstGeom>
        </p:spPr>
        <p:txBody>
          <a:bodyPr wrap="square">
            <a:spAutoFit/>
          </a:bodyPr>
          <a:lstStyle/>
          <a:p>
            <a:r>
              <a:rPr lang="ja-JP" altLang="en-US" dirty="0" smtClean="0">
                <a:solidFill>
                  <a:srgbClr val="000000"/>
                </a:solidFill>
                <a:latin typeface="KQVPFQ+HelveticaNeue"/>
              </a:rPr>
              <a:t>例</a:t>
            </a:r>
            <a:r>
              <a:rPr lang="ja-JP" altLang="en-US" dirty="0">
                <a:solidFill>
                  <a:srgbClr val="000000"/>
                </a:solidFill>
                <a:latin typeface="KQVPFQ+HelveticaNeue"/>
              </a:rPr>
              <a:t>：</a:t>
            </a:r>
            <a:r>
              <a:rPr lang="en-US" altLang="ja-JP" dirty="0">
                <a:solidFill>
                  <a:srgbClr val="000000"/>
                </a:solidFill>
                <a:latin typeface="KQVPFQ+HelveticaNeue"/>
              </a:rPr>
              <a:t>vehicle following. </a:t>
            </a:r>
            <a:endParaRPr lang="en-US" altLang="ja-JP" dirty="0" smtClean="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Our </a:t>
            </a:r>
            <a:r>
              <a:rPr lang="en-US" altLang="ja-JP" dirty="0">
                <a:solidFill>
                  <a:srgbClr val="FF0000"/>
                </a:solidFill>
                <a:latin typeface="KQVPFQ+HelveticaNeue"/>
              </a:rPr>
              <a:t>actions</a:t>
            </a:r>
            <a:r>
              <a:rPr lang="en-US" altLang="ja-JP" dirty="0">
                <a:solidFill>
                  <a:srgbClr val="000000"/>
                </a:solidFill>
                <a:latin typeface="KQVPFQ+HelveticaNeue"/>
              </a:rPr>
              <a:t> may be </a:t>
            </a:r>
            <a:r>
              <a:rPr lang="en-US" altLang="ja-JP" dirty="0">
                <a:solidFill>
                  <a:srgbClr val="FF0000"/>
                </a:solidFill>
                <a:latin typeface="KQVPFQ+HelveticaNeue"/>
              </a:rPr>
              <a:t>explicitly</a:t>
            </a:r>
            <a:r>
              <a:rPr lang="en-US" altLang="ja-JP" dirty="0">
                <a:solidFill>
                  <a:srgbClr val="000000"/>
                </a:solidFill>
                <a:latin typeface="KQVPFQ+HelveticaNeue"/>
              </a:rPr>
              <a:t> defined as </a:t>
            </a:r>
            <a:r>
              <a:rPr lang="en-US" altLang="ja-JP" dirty="0">
                <a:solidFill>
                  <a:srgbClr val="FF0000"/>
                </a:solidFill>
                <a:latin typeface="KQVPFQ+HelveticaNeue"/>
              </a:rPr>
              <a:t>behaviors to execute</a:t>
            </a:r>
            <a:r>
              <a:rPr lang="en-US" altLang="ja-JP" dirty="0">
                <a:solidFill>
                  <a:srgbClr val="000000"/>
                </a:solidFill>
                <a:latin typeface="KQVPFQ+HelveticaNeue"/>
              </a:rPr>
              <a:t>, or can define behaviors </a:t>
            </a:r>
            <a:r>
              <a:rPr lang="en-US" altLang="ja-JP" dirty="0">
                <a:solidFill>
                  <a:srgbClr val="FF0000"/>
                </a:solidFill>
                <a:latin typeface="KQVPFQ+HelveticaNeue"/>
              </a:rPr>
              <a:t>implicitly</a:t>
            </a:r>
            <a:r>
              <a:rPr lang="en-US" altLang="ja-JP" dirty="0">
                <a:solidFill>
                  <a:srgbClr val="000000"/>
                </a:solidFill>
                <a:latin typeface="KQVPFQ+HelveticaNeue"/>
              </a:rPr>
              <a:t> through </a:t>
            </a:r>
            <a:r>
              <a:rPr lang="en-US" altLang="ja-JP" dirty="0">
                <a:solidFill>
                  <a:srgbClr val="FF0000"/>
                </a:solidFill>
                <a:latin typeface="KQVPFQ+HelveticaNeue"/>
              </a:rPr>
              <a:t>selection of desired accelerations and turn rates</a:t>
            </a:r>
            <a:r>
              <a:rPr lang="en-US" altLang="ja-JP" dirty="0">
                <a:solidFill>
                  <a:srgbClr val="000000"/>
                </a:solidFill>
                <a:latin typeface="KQVPFQ+HelveticaNeue"/>
              </a:rPr>
              <a:t>.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The </a:t>
            </a:r>
            <a:r>
              <a:rPr lang="en-US" altLang="ja-JP" dirty="0">
                <a:solidFill>
                  <a:srgbClr val="FF0000"/>
                </a:solidFill>
                <a:latin typeface="KQVPFQ+HelveticaNeue"/>
              </a:rPr>
              <a:t>environment</a:t>
            </a:r>
            <a:r>
              <a:rPr lang="en-US" altLang="ja-JP" dirty="0">
                <a:solidFill>
                  <a:srgbClr val="000000"/>
                </a:solidFill>
                <a:latin typeface="KQVPFQ+HelveticaNeue"/>
              </a:rPr>
              <a:t> can be represented by a </a:t>
            </a:r>
            <a:r>
              <a:rPr lang="en-US" altLang="ja-JP" dirty="0">
                <a:solidFill>
                  <a:srgbClr val="FF0000"/>
                </a:solidFill>
                <a:latin typeface="KQVPFQ+HelveticaNeue"/>
              </a:rPr>
              <a:t>continuous set of variables</a:t>
            </a:r>
            <a:r>
              <a:rPr lang="en-US" altLang="ja-JP" dirty="0">
                <a:solidFill>
                  <a:srgbClr val="000000"/>
                </a:solidFill>
                <a:latin typeface="KQVPFQ+HelveticaNeue"/>
              </a:rPr>
              <a:t> telling us relevant information, such as </a:t>
            </a:r>
            <a:r>
              <a:rPr lang="en-US" altLang="ja-JP" dirty="0">
                <a:solidFill>
                  <a:srgbClr val="FF0000"/>
                </a:solidFill>
                <a:latin typeface="KQVPFQ+HelveticaNeue"/>
              </a:rPr>
              <a:t>distance to all objects </a:t>
            </a:r>
            <a:r>
              <a:rPr lang="en-US" altLang="ja-JP" dirty="0">
                <a:solidFill>
                  <a:srgbClr val="000000"/>
                </a:solidFill>
                <a:latin typeface="KQVPFQ+HelveticaNeue"/>
              </a:rPr>
              <a:t>and the </a:t>
            </a:r>
            <a:r>
              <a:rPr lang="en-US" altLang="ja-JP" dirty="0">
                <a:solidFill>
                  <a:srgbClr val="FF0000"/>
                </a:solidFill>
                <a:latin typeface="KQVPFQ+HelveticaNeue"/>
              </a:rPr>
              <a:t>mission path</a:t>
            </a:r>
            <a:r>
              <a:rPr lang="en-US" altLang="ja-JP" dirty="0">
                <a:solidFill>
                  <a:srgbClr val="000000"/>
                </a:solidFill>
                <a:latin typeface="KQVPFQ+HelveticaNeue"/>
              </a:rPr>
              <a:t>. </a:t>
            </a:r>
            <a:endParaRPr lang="ja-JP" altLang="en-US" dirty="0"/>
          </a:p>
        </p:txBody>
      </p:sp>
      <p:sp>
        <p:nvSpPr>
          <p:cNvPr id="6" name="正方形/長方形 5"/>
          <p:cNvSpPr/>
          <p:nvPr/>
        </p:nvSpPr>
        <p:spPr>
          <a:xfrm>
            <a:off x="0" y="-99392"/>
            <a:ext cx="5614827" cy="923330"/>
          </a:xfrm>
          <a:prstGeom prst="rect">
            <a:avLst/>
          </a:prstGeom>
        </p:spPr>
        <p:txBody>
          <a:bodyPr wrap="square">
            <a:spAutoFit/>
          </a:bodyPr>
          <a:lstStyle/>
          <a:p>
            <a:r>
              <a:rPr lang="en-US" altLang="ja-JP" dirty="0">
                <a:solidFill>
                  <a:srgbClr val="000000"/>
                </a:solidFill>
                <a:latin typeface="KQVPFQ+HelveticaNeue"/>
              </a:rPr>
              <a:t>By learning in a simulated environment, no real world </a:t>
            </a:r>
            <a:r>
              <a:rPr lang="en-US" altLang="ja-JP" dirty="0" smtClean="0">
                <a:solidFill>
                  <a:srgbClr val="000000"/>
                </a:solidFill>
                <a:latin typeface="KQVPFQ+HelveticaNeue"/>
              </a:rPr>
              <a:t>repercussions</a:t>
            </a:r>
            <a:r>
              <a:rPr lang="ja-JP" altLang="en-US" dirty="0" smtClean="0">
                <a:solidFill>
                  <a:srgbClr val="000000"/>
                </a:solidFill>
                <a:latin typeface="KQVPFQ+HelveticaNeue"/>
              </a:rPr>
              <a:t>（反響）</a:t>
            </a:r>
            <a:r>
              <a:rPr lang="en-US" altLang="ja-JP" dirty="0" smtClean="0">
                <a:solidFill>
                  <a:srgbClr val="000000"/>
                </a:solidFill>
                <a:latin typeface="KQVPFQ+HelveticaNeue"/>
              </a:rPr>
              <a:t> </a:t>
            </a:r>
            <a:r>
              <a:rPr lang="en-US" altLang="ja-JP" dirty="0">
                <a:solidFill>
                  <a:srgbClr val="000000"/>
                </a:solidFill>
                <a:latin typeface="KQVPFQ+HelveticaNeue"/>
              </a:rPr>
              <a:t>occurred during the many failures experienced during learning. </a:t>
            </a:r>
            <a:endParaRPr lang="en-US" altLang="ja-JP" sz="2400" dirty="0">
              <a:solidFill>
                <a:srgbClr val="000000"/>
              </a:solidFill>
              <a:latin typeface="KQVPFQ+HelveticaNeue"/>
            </a:endParaRPr>
          </a:p>
        </p:txBody>
      </p:sp>
      <mc:AlternateContent xmlns:mc="http://schemas.openxmlformats.org/markup-compatibility/2006" xmlns:a14="http://schemas.microsoft.com/office/drawing/2010/main">
        <mc:Choice Requires="a14">
          <p:sp>
            <p:nvSpPr>
              <p:cNvPr id="7" name="正方形/長方形 6"/>
              <p:cNvSpPr/>
              <p:nvPr/>
            </p:nvSpPr>
            <p:spPr>
              <a:xfrm>
                <a:off x="0" y="1054477"/>
                <a:ext cx="6456040" cy="646331"/>
              </a:xfrm>
              <a:prstGeom prst="rect">
                <a:avLst/>
              </a:prstGeom>
            </p:spPr>
            <p:txBody>
              <a:bodyPr wrap="square">
                <a:spAutoFit/>
              </a:bodyPr>
              <a:lstStyle/>
              <a:p>
                <a:r>
                  <a:rPr lang="en-US" altLang="ja-JP" dirty="0">
                    <a:solidFill>
                      <a:srgbClr val="000000"/>
                    </a:solidFill>
                    <a:latin typeface="KQVPFQ+HelveticaNeue"/>
                  </a:rPr>
                  <a:t>The agent is attempting to </a:t>
                </a:r>
                <a:r>
                  <a:rPr lang="en-US" altLang="ja-JP" dirty="0">
                    <a:solidFill>
                      <a:srgbClr val="FF0000"/>
                    </a:solidFill>
                    <a:latin typeface="KQVPFQ+HelveticaNeue"/>
                  </a:rPr>
                  <a:t>learn a policy </a:t>
                </a:r>
                <a14:m>
                  <m:oMath xmlns:m="http://schemas.openxmlformats.org/officeDocument/2006/math">
                    <m:r>
                      <a:rPr lang="en-US" altLang="ja-JP" i="1" smtClean="0">
                        <a:solidFill>
                          <a:srgbClr val="FF0000"/>
                        </a:solidFill>
                        <a:latin typeface="Cambria Math" panose="02040503050406030204" pitchFamily="18" charset="0"/>
                      </a:rPr>
                      <m:t>𝑝</m:t>
                    </m:r>
                  </m:oMath>
                </a14:m>
                <a:r>
                  <a:rPr lang="en-US" altLang="ja-JP" dirty="0">
                    <a:solidFill>
                      <a:srgbClr val="000000"/>
                    </a:solidFill>
                    <a:latin typeface="KQVPFQ+HelveticaNeue"/>
                  </a:rPr>
                  <a:t>, which </a:t>
                </a:r>
                <a:r>
                  <a:rPr lang="en-US" altLang="ja-JP" dirty="0">
                    <a:solidFill>
                      <a:srgbClr val="FF0000"/>
                    </a:solidFill>
                    <a:latin typeface="KQVPFQ+HelveticaNeue"/>
                  </a:rPr>
                  <a:t>maps</a:t>
                </a:r>
                <a:r>
                  <a:rPr lang="en-US" altLang="ja-JP" dirty="0">
                    <a:solidFill>
                      <a:srgbClr val="000000"/>
                    </a:solidFill>
                    <a:latin typeface="KQVPFQ+HelveticaNeue"/>
                  </a:rPr>
                  <a:t> a given </a:t>
                </a:r>
                <a:r>
                  <a:rPr lang="en-US" altLang="ja-JP" dirty="0" smtClean="0">
                    <a:solidFill>
                      <a:srgbClr val="FF0000"/>
                    </a:solidFill>
                    <a:latin typeface="KQVPFQ+HelveticaNeue"/>
                  </a:rPr>
                  <a:t>environment </a:t>
                </a:r>
                <a14:m>
                  <m:oMath xmlns:m="http://schemas.openxmlformats.org/officeDocument/2006/math">
                    <m:r>
                      <a:rPr lang="en-US" altLang="ja-JP" i="1">
                        <a:solidFill>
                          <a:srgbClr val="FF0000"/>
                        </a:solidFill>
                        <a:latin typeface="Cambria Math" panose="02040503050406030204" pitchFamily="18" charset="0"/>
                      </a:rPr>
                      <m:t>𝑠</m:t>
                    </m:r>
                  </m:oMath>
                </a14:m>
                <a:r>
                  <a:rPr lang="en-US" altLang="ja-JP" dirty="0">
                    <a:solidFill>
                      <a:srgbClr val="000000"/>
                    </a:solidFill>
                    <a:latin typeface="KQVPFQ+HelveticaNeue"/>
                  </a:rPr>
                  <a:t>, </a:t>
                </a:r>
                <a:r>
                  <a:rPr lang="en-US" altLang="ja-JP" dirty="0">
                    <a:solidFill>
                      <a:srgbClr val="FF0000"/>
                    </a:solidFill>
                    <a:latin typeface="KQVPFQ+HelveticaNeue"/>
                  </a:rPr>
                  <a:t>to</a:t>
                </a:r>
                <a:r>
                  <a:rPr lang="en-US" altLang="ja-JP" dirty="0">
                    <a:solidFill>
                      <a:srgbClr val="000000"/>
                    </a:solidFill>
                    <a:latin typeface="KQVPFQ+HelveticaNeue"/>
                  </a:rPr>
                  <a:t> a given </a:t>
                </a:r>
                <a:r>
                  <a:rPr lang="en-US" altLang="ja-JP" dirty="0" smtClean="0">
                    <a:solidFill>
                      <a:srgbClr val="FF0000"/>
                    </a:solidFill>
                    <a:latin typeface="KQVPFQ+HelveticaNeue"/>
                  </a:rPr>
                  <a:t>action, </a:t>
                </a:r>
                <a14:m>
                  <m:oMath xmlns:m="http://schemas.openxmlformats.org/officeDocument/2006/math">
                    <m:r>
                      <a:rPr lang="en-US" altLang="ja-JP" i="1">
                        <a:solidFill>
                          <a:srgbClr val="FF0000"/>
                        </a:solidFill>
                        <a:latin typeface="Cambria Math" panose="02040503050406030204" pitchFamily="18" charset="0"/>
                      </a:rPr>
                      <m:t>𝑎</m:t>
                    </m:r>
                  </m:oMath>
                </a14:m>
                <a:r>
                  <a:rPr lang="en-US" altLang="ja-JP" dirty="0">
                    <a:solidFill>
                      <a:srgbClr val="000000"/>
                    </a:solidFill>
                    <a:latin typeface="KQVPFQ+HelveticaNeue"/>
                  </a:rPr>
                  <a:t>. </a:t>
                </a:r>
              </a:p>
            </p:txBody>
          </p:sp>
        </mc:Choice>
        <mc:Fallback xmlns="">
          <p:sp>
            <p:nvSpPr>
              <p:cNvPr id="7" name="正方形/長方形 6"/>
              <p:cNvSpPr>
                <a:spLocks noRot="1" noChangeAspect="1" noMove="1" noResize="1" noEditPoints="1" noAdjustHandles="1" noChangeArrowheads="1" noChangeShapeType="1" noTextEdit="1"/>
              </p:cNvSpPr>
              <p:nvPr/>
            </p:nvSpPr>
            <p:spPr>
              <a:xfrm>
                <a:off x="0" y="1054477"/>
                <a:ext cx="6456040" cy="646331"/>
              </a:xfrm>
              <a:prstGeom prst="rect">
                <a:avLst/>
              </a:prstGeom>
              <a:blipFill>
                <a:blip r:embed="rId3"/>
                <a:stretch>
                  <a:fillRect l="-755" t="-7547" b="-12264"/>
                </a:stretch>
              </a:blipFill>
            </p:spPr>
            <p:txBody>
              <a:bodyPr/>
              <a:lstStyle/>
              <a:p>
                <a:r>
                  <a:rPr lang="ja-JP" altLang="en-US">
                    <a:noFill/>
                  </a:rPr>
                  <a:t> </a:t>
                </a:r>
              </a:p>
            </p:txBody>
          </p:sp>
        </mc:Fallback>
      </mc:AlternateContent>
      <p:sp>
        <p:nvSpPr>
          <p:cNvPr id="8" name="正方形/長方形 7"/>
          <p:cNvSpPr/>
          <p:nvPr/>
        </p:nvSpPr>
        <p:spPr>
          <a:xfrm>
            <a:off x="0" y="5077738"/>
            <a:ext cx="3359696" cy="1754326"/>
          </a:xfrm>
          <a:prstGeom prst="rect">
            <a:avLst/>
          </a:prstGeom>
        </p:spPr>
        <p:txBody>
          <a:bodyPr wrap="square">
            <a:spAutoFit/>
          </a:bodyPr>
          <a:lstStyle/>
          <a:p>
            <a:r>
              <a:rPr lang="en-US" altLang="ja-JP" dirty="0" smtClean="0">
                <a:solidFill>
                  <a:srgbClr val="000000"/>
                </a:solidFill>
                <a:latin typeface="KQVPFQ+HelveticaNeue"/>
              </a:rPr>
              <a:t>Because </a:t>
            </a:r>
            <a:r>
              <a:rPr lang="en-US" altLang="ja-JP" dirty="0">
                <a:solidFill>
                  <a:srgbClr val="000000"/>
                </a:solidFill>
                <a:latin typeface="KQVPFQ+HelveticaNeue"/>
              </a:rPr>
              <a:t>of the </a:t>
            </a:r>
            <a:r>
              <a:rPr lang="en-US" altLang="ja-JP" dirty="0">
                <a:solidFill>
                  <a:srgbClr val="FF0000"/>
                </a:solidFill>
                <a:latin typeface="KQVPFQ+HelveticaNeue"/>
              </a:rPr>
              <a:t>extremely large variety of scenarios and inputs </a:t>
            </a:r>
            <a:r>
              <a:rPr lang="en-US" altLang="ja-JP" dirty="0">
                <a:solidFill>
                  <a:srgbClr val="000000"/>
                </a:solidFill>
                <a:latin typeface="KQVPFQ+HelveticaNeue"/>
              </a:rPr>
              <a:t>that an autonomous vehicle can encounter, </a:t>
            </a:r>
            <a:r>
              <a:rPr lang="en-US" altLang="ja-JP" dirty="0">
                <a:solidFill>
                  <a:srgbClr val="FF0000"/>
                </a:solidFill>
                <a:latin typeface="KQVPFQ+HelveticaNeue"/>
              </a:rPr>
              <a:t>direct reinforcement learning</a:t>
            </a:r>
            <a:r>
              <a:rPr lang="en-US" altLang="ja-JP" dirty="0">
                <a:solidFill>
                  <a:srgbClr val="000000"/>
                </a:solidFill>
                <a:latin typeface="KQVPFQ+HelveticaNeue"/>
              </a:rPr>
              <a:t> for behavior planning is </a:t>
            </a:r>
            <a:r>
              <a:rPr lang="en-US" altLang="ja-JP" dirty="0">
                <a:solidFill>
                  <a:srgbClr val="FF0000"/>
                </a:solidFill>
                <a:latin typeface="KQVPFQ+HelveticaNeue"/>
              </a:rPr>
              <a:t>unlikely to succeed</a:t>
            </a:r>
            <a:r>
              <a:rPr lang="en-US" altLang="ja-JP" dirty="0">
                <a:solidFill>
                  <a:srgbClr val="000000"/>
                </a:solidFill>
                <a:latin typeface="KQVPFQ+HelveticaNeue"/>
              </a:rPr>
              <a:t>. </a:t>
            </a:r>
            <a:endParaRPr lang="ja-JP" altLang="en-US" dirty="0"/>
          </a:p>
        </p:txBody>
      </p:sp>
      <p:sp>
        <p:nvSpPr>
          <p:cNvPr id="9" name="正方形/長方形 8"/>
          <p:cNvSpPr/>
          <p:nvPr/>
        </p:nvSpPr>
        <p:spPr>
          <a:xfrm>
            <a:off x="10056440" y="1967929"/>
            <a:ext cx="2135560" cy="3970318"/>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The </a:t>
            </a:r>
            <a:r>
              <a:rPr lang="en-US" altLang="ja-JP" dirty="0">
                <a:solidFill>
                  <a:srgbClr val="FF0000"/>
                </a:solidFill>
                <a:latin typeface="KQVPFQ+HelveticaNeue"/>
              </a:rPr>
              <a:t>reward</a:t>
            </a:r>
            <a:r>
              <a:rPr lang="en-US" altLang="ja-JP" dirty="0">
                <a:solidFill>
                  <a:srgbClr val="000000"/>
                </a:solidFill>
                <a:latin typeface="KQVPFQ+HelveticaNeue"/>
              </a:rPr>
              <a:t> function could be </a:t>
            </a:r>
            <a:r>
              <a:rPr lang="en-US" altLang="ja-JP" dirty="0">
                <a:solidFill>
                  <a:srgbClr val="FF0000"/>
                </a:solidFill>
                <a:latin typeface="KQVPFQ+HelveticaNeue"/>
              </a:rPr>
              <a:t>based on </a:t>
            </a:r>
            <a:r>
              <a:rPr lang="en-US" altLang="ja-JP" dirty="0">
                <a:solidFill>
                  <a:srgbClr val="000000"/>
                </a:solidFill>
                <a:latin typeface="KQVPFQ+HelveticaNeue"/>
              </a:rPr>
              <a:t>an </a:t>
            </a:r>
            <a:r>
              <a:rPr lang="en-US" altLang="ja-JP" dirty="0">
                <a:solidFill>
                  <a:srgbClr val="FF0000"/>
                </a:solidFill>
                <a:latin typeface="KQVPFQ+HelveticaNeue"/>
              </a:rPr>
              <a:t>optimal following distance</a:t>
            </a:r>
            <a:r>
              <a:rPr lang="en-US" altLang="ja-JP" dirty="0">
                <a:solidFill>
                  <a:srgbClr val="000000"/>
                </a:solidFill>
                <a:latin typeface="KQVPFQ+HelveticaNeue"/>
              </a:rPr>
              <a:t>.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Give </a:t>
            </a:r>
            <a:r>
              <a:rPr lang="en-US" altLang="ja-JP" dirty="0">
                <a:solidFill>
                  <a:srgbClr val="000000"/>
                </a:solidFill>
                <a:latin typeface="KQVPFQ+HelveticaNeue"/>
              </a:rPr>
              <a:t>the </a:t>
            </a:r>
            <a:r>
              <a:rPr lang="en-US" altLang="ja-JP" dirty="0">
                <a:solidFill>
                  <a:srgbClr val="FF0000"/>
                </a:solidFill>
                <a:latin typeface="KQVPFQ+HelveticaNeue"/>
              </a:rPr>
              <a:t>highest</a:t>
            </a:r>
            <a:r>
              <a:rPr lang="en-US" altLang="ja-JP" dirty="0">
                <a:solidFill>
                  <a:srgbClr val="000000"/>
                </a:solidFill>
                <a:latin typeface="KQVPFQ+HelveticaNeue"/>
              </a:rPr>
              <a:t> </a:t>
            </a:r>
            <a:r>
              <a:rPr lang="en-US" altLang="ja-JP" dirty="0">
                <a:solidFill>
                  <a:srgbClr val="FF0000"/>
                </a:solidFill>
                <a:latin typeface="KQVPFQ+HelveticaNeue"/>
              </a:rPr>
              <a:t>reward</a:t>
            </a:r>
            <a:r>
              <a:rPr lang="en-US" altLang="ja-JP" dirty="0">
                <a:solidFill>
                  <a:srgbClr val="000000"/>
                </a:solidFill>
                <a:latin typeface="KQVPFQ+HelveticaNeue"/>
              </a:rPr>
              <a:t> </a:t>
            </a:r>
            <a:r>
              <a:rPr lang="en-US" altLang="ja-JP" dirty="0">
                <a:solidFill>
                  <a:srgbClr val="FF0000"/>
                </a:solidFill>
                <a:latin typeface="KQVPFQ+HelveticaNeue"/>
              </a:rPr>
              <a:t>at</a:t>
            </a:r>
            <a:r>
              <a:rPr lang="en-US" altLang="ja-JP" dirty="0">
                <a:solidFill>
                  <a:srgbClr val="000000"/>
                </a:solidFill>
                <a:latin typeface="KQVPFQ+HelveticaNeue"/>
              </a:rPr>
              <a:t> the </a:t>
            </a:r>
            <a:r>
              <a:rPr lang="en-US" altLang="ja-JP" dirty="0">
                <a:solidFill>
                  <a:srgbClr val="FF0000"/>
                </a:solidFill>
                <a:latin typeface="KQVPFQ+HelveticaNeue"/>
              </a:rPr>
              <a:t>preferred</a:t>
            </a:r>
            <a:r>
              <a:rPr lang="en-US" altLang="ja-JP" dirty="0">
                <a:solidFill>
                  <a:srgbClr val="000000"/>
                </a:solidFill>
                <a:latin typeface="KQVPFQ+HelveticaNeue"/>
              </a:rPr>
              <a:t> </a:t>
            </a:r>
            <a:r>
              <a:rPr lang="en-US" altLang="ja-JP" dirty="0">
                <a:solidFill>
                  <a:srgbClr val="FF0000"/>
                </a:solidFill>
                <a:latin typeface="KQVPFQ+HelveticaNeue"/>
              </a:rPr>
              <a:t>distance</a:t>
            </a:r>
            <a:r>
              <a:rPr lang="en-US" altLang="ja-JP" dirty="0">
                <a:solidFill>
                  <a:srgbClr val="000000"/>
                </a:solidFill>
                <a:latin typeface="KQVPFQ+HelveticaNeue"/>
              </a:rPr>
              <a:t>, </a:t>
            </a:r>
            <a:r>
              <a:rPr lang="en-US" altLang="ja-JP" dirty="0">
                <a:solidFill>
                  <a:srgbClr val="FF0000"/>
                </a:solidFill>
                <a:latin typeface="KQVPFQ+HelveticaNeue"/>
              </a:rPr>
              <a:t>penalizing</a:t>
            </a:r>
            <a:r>
              <a:rPr lang="en-US" altLang="ja-JP" dirty="0">
                <a:solidFill>
                  <a:srgbClr val="000000"/>
                </a:solidFill>
                <a:latin typeface="KQVPFQ+HelveticaNeue"/>
              </a:rPr>
              <a:t> getting </a:t>
            </a:r>
            <a:r>
              <a:rPr lang="en-US" altLang="ja-JP" dirty="0">
                <a:solidFill>
                  <a:srgbClr val="FF0000"/>
                </a:solidFill>
                <a:latin typeface="KQVPFQ+HelveticaNeue"/>
              </a:rPr>
              <a:t>too close more heavily </a:t>
            </a:r>
            <a:r>
              <a:rPr lang="en-US" altLang="ja-JP" dirty="0">
                <a:solidFill>
                  <a:srgbClr val="000000"/>
                </a:solidFill>
                <a:latin typeface="KQVPFQ+HelveticaNeue"/>
              </a:rPr>
              <a:t>than being too far away. </a:t>
            </a:r>
            <a:endParaRPr lang="ja-JP"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587" y="506056"/>
            <a:ext cx="4166547" cy="730657"/>
          </a:xfrm>
          <a:prstGeom prst="rect">
            <a:avLst/>
          </a:prstGeom>
        </p:spPr>
        <p:txBody>
          <a:bodyPr vert="horz" wrap="square" lIns="0" tIns="0" rIns="0" bIns="0" rtlCol="0">
            <a:spAutoFit/>
          </a:bodyPr>
          <a:lstStyle/>
          <a:p>
            <a:pPr marL="0" marR="0">
              <a:lnSpc>
                <a:spcPts val="5453"/>
              </a:lnSpc>
              <a:spcBef>
                <a:spcPts val="0"/>
              </a:spcBef>
              <a:spcAft>
                <a:spcPts val="0"/>
              </a:spcAft>
            </a:pPr>
            <a:r>
              <a:rPr sz="3200" b="1" dirty="0">
                <a:solidFill>
                  <a:srgbClr val="002A5C"/>
                </a:solidFill>
                <a:latin typeface="BOJWFM+5 Bold"/>
                <a:cs typeface="BOJWFM+5 Bold"/>
              </a:rPr>
              <a:t>Reinforcement</a:t>
            </a:r>
            <a:r>
              <a:rPr sz="3200" b="1" spc="23" dirty="0">
                <a:solidFill>
                  <a:srgbClr val="002A5C"/>
                </a:solidFill>
                <a:latin typeface="BOJWFM+5 Bold"/>
                <a:cs typeface="BOJWFM+5 Bold"/>
              </a:rPr>
              <a:t> </a:t>
            </a:r>
            <a:r>
              <a:rPr sz="3200" b="1" dirty="0">
                <a:solidFill>
                  <a:srgbClr val="002A5C"/>
                </a:solidFill>
                <a:latin typeface="BOJWFM+5 Bold"/>
                <a:cs typeface="BOJWFM+5 Bold"/>
              </a:rPr>
              <a:t>Learning</a:t>
            </a:r>
          </a:p>
        </p:txBody>
      </p:sp>
      <p:sp>
        <p:nvSpPr>
          <p:cNvPr id="4" name="正方形/長方形 3"/>
          <p:cNvSpPr/>
          <p:nvPr/>
        </p:nvSpPr>
        <p:spPr>
          <a:xfrm>
            <a:off x="6005" y="5890046"/>
            <a:ext cx="5657947" cy="923330"/>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Divide </a:t>
            </a:r>
            <a:r>
              <a:rPr lang="en-US" altLang="ja-JP" dirty="0">
                <a:solidFill>
                  <a:srgbClr val="000000"/>
                </a:solidFill>
                <a:latin typeface="KQVPFQ+HelveticaNeue"/>
              </a:rPr>
              <a:t>the problem into </a:t>
            </a:r>
            <a:r>
              <a:rPr lang="en-US" altLang="ja-JP" dirty="0">
                <a:solidFill>
                  <a:srgbClr val="FF0000"/>
                </a:solidFill>
                <a:latin typeface="KQVPFQ+HelveticaNeue"/>
              </a:rPr>
              <a:t>low level </a:t>
            </a:r>
            <a:r>
              <a:rPr lang="en-US" altLang="ja-JP" dirty="0">
                <a:solidFill>
                  <a:srgbClr val="000000"/>
                </a:solidFill>
                <a:latin typeface="KQVPFQ+HelveticaNeue"/>
              </a:rPr>
              <a:t>policies in the </a:t>
            </a:r>
            <a:r>
              <a:rPr lang="en-US" altLang="ja-JP" dirty="0">
                <a:solidFill>
                  <a:srgbClr val="FF0000"/>
                </a:solidFill>
                <a:latin typeface="KQVPFQ+HelveticaNeue"/>
              </a:rPr>
              <a:t>maneuver space </a:t>
            </a:r>
            <a:r>
              <a:rPr lang="en-US" altLang="ja-JP" dirty="0">
                <a:solidFill>
                  <a:srgbClr val="000000"/>
                </a:solidFill>
                <a:latin typeface="KQVPFQ+HelveticaNeue"/>
              </a:rPr>
              <a:t>and </a:t>
            </a:r>
            <a:r>
              <a:rPr lang="en-US" altLang="ja-JP" dirty="0">
                <a:solidFill>
                  <a:srgbClr val="FF0000"/>
                </a:solidFill>
                <a:latin typeface="KQVPFQ+HelveticaNeue"/>
              </a:rPr>
              <a:t>high level </a:t>
            </a:r>
            <a:r>
              <a:rPr lang="en-US" altLang="ja-JP" dirty="0">
                <a:solidFill>
                  <a:srgbClr val="000000"/>
                </a:solidFill>
                <a:latin typeface="KQVPFQ+HelveticaNeue"/>
              </a:rPr>
              <a:t>policies the </a:t>
            </a:r>
            <a:r>
              <a:rPr lang="en-US" altLang="ja-JP" dirty="0">
                <a:solidFill>
                  <a:srgbClr val="FF0000"/>
                </a:solidFill>
                <a:latin typeface="KQVPFQ+HelveticaNeue"/>
              </a:rPr>
              <a:t>scenarios</a:t>
            </a:r>
            <a:r>
              <a:rPr lang="en-US" altLang="ja-JP" dirty="0">
                <a:solidFill>
                  <a:srgbClr val="000000"/>
                </a:solidFill>
                <a:latin typeface="KQVPFQ+HelveticaNeue"/>
              </a:rPr>
              <a:t>.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Similar </a:t>
            </a:r>
            <a:r>
              <a:rPr lang="en-US" altLang="ja-JP" dirty="0">
                <a:solidFill>
                  <a:srgbClr val="000000"/>
                </a:solidFill>
                <a:latin typeface="KQVPFQ+HelveticaNeue"/>
              </a:rPr>
              <a:t>to the hierarchical finite state machine. </a:t>
            </a:r>
            <a:endParaRPr lang="ja-JP" altLang="en-US" dirty="0"/>
          </a:p>
        </p:txBody>
      </p:sp>
      <mc:AlternateContent xmlns:mc="http://schemas.openxmlformats.org/markup-compatibility/2006" xmlns:a14="http://schemas.microsoft.com/office/drawing/2010/main">
        <mc:Choice Requires="a14">
          <p:sp>
            <p:nvSpPr>
              <p:cNvPr id="5" name="正方形/長方形 4"/>
              <p:cNvSpPr/>
              <p:nvPr/>
            </p:nvSpPr>
            <p:spPr>
              <a:xfrm>
                <a:off x="5388066" y="36535"/>
                <a:ext cx="6803933" cy="1754326"/>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policy </a:t>
                </a:r>
                <a14:m>
                  <m:oMath xmlns:m="http://schemas.openxmlformats.org/officeDocument/2006/math">
                    <m:r>
                      <a:rPr lang="en-US" altLang="ja-JP" b="0" i="1" smtClean="0">
                        <a:solidFill>
                          <a:srgbClr val="000000"/>
                        </a:solidFill>
                        <a:latin typeface="Cambria Math" panose="02040503050406030204" pitchFamily="18" charset="0"/>
                      </a:rPr>
                      <m:t>𝑝</m:t>
                    </m:r>
                  </m:oMath>
                </a14:m>
                <a:r>
                  <a:rPr lang="ja-JP" altLang="en-US" dirty="0" smtClean="0">
                    <a:solidFill>
                      <a:srgbClr val="000000"/>
                    </a:solidFill>
                    <a:latin typeface="KQVPFQ+HelveticaNeue"/>
                  </a:rPr>
                  <a:t>以外</a:t>
                </a:r>
                <a:r>
                  <a:rPr lang="ja-JP" altLang="en-US" dirty="0">
                    <a:solidFill>
                      <a:srgbClr val="000000"/>
                    </a:solidFill>
                    <a:latin typeface="KQVPFQ+HelveticaNeue"/>
                  </a:rPr>
                  <a:t>、</a:t>
                </a:r>
                <a:r>
                  <a:rPr lang="en-US" altLang="ja-JP" dirty="0">
                    <a:solidFill>
                      <a:srgbClr val="000000"/>
                    </a:solidFill>
                    <a:latin typeface="KQVPFQ+HelveticaNeue"/>
                  </a:rPr>
                  <a:t>Environment</a:t>
                </a:r>
                <a:r>
                  <a:rPr lang="ja-JP" altLang="en-US" dirty="0">
                    <a:solidFill>
                      <a:srgbClr val="000000"/>
                    </a:solidFill>
                    <a:latin typeface="KQVPFQ+HelveticaNeue"/>
                  </a:rPr>
                  <a:t>についてのモデル</a:t>
                </a:r>
                <a:r>
                  <a:rPr lang="en-US" altLang="ja-JP" dirty="0">
                    <a:solidFill>
                      <a:srgbClr val="000000"/>
                    </a:solidFill>
                    <a:latin typeface="KQVPFQ+HelveticaNeue"/>
                  </a:rPr>
                  <a:t>(a </a:t>
                </a:r>
                <a:r>
                  <a:rPr lang="en-US" altLang="ja-JP" dirty="0">
                    <a:solidFill>
                      <a:srgbClr val="FF0000"/>
                    </a:solidFill>
                    <a:latin typeface="KQVPFQ+HelveticaNeue"/>
                  </a:rPr>
                  <a:t>model</a:t>
                </a:r>
                <a:r>
                  <a:rPr lang="en-US" altLang="ja-JP" dirty="0">
                    <a:solidFill>
                      <a:srgbClr val="000000"/>
                    </a:solidFill>
                    <a:latin typeface="KQVPFQ+HelveticaNeue"/>
                  </a:rPr>
                  <a:t> of the </a:t>
                </a:r>
                <a:r>
                  <a:rPr lang="en-US" altLang="ja-JP" dirty="0">
                    <a:solidFill>
                      <a:srgbClr val="FF0000"/>
                    </a:solidFill>
                    <a:latin typeface="KQVPFQ+HelveticaNeue"/>
                  </a:rPr>
                  <a:t>current environment around the agent</a:t>
                </a:r>
                <a:r>
                  <a:rPr lang="en-US" altLang="ja-JP" dirty="0">
                    <a:solidFill>
                      <a:srgbClr val="000000"/>
                    </a:solidFill>
                    <a:latin typeface="KQVPFQ+HelveticaNeue"/>
                  </a:rPr>
                  <a:t>)</a:t>
                </a:r>
                <a:r>
                  <a:rPr lang="ja-JP" altLang="en-US" dirty="0">
                    <a:solidFill>
                      <a:srgbClr val="000000"/>
                    </a:solidFill>
                    <a:latin typeface="KQVPFQ+HelveticaNeue"/>
                  </a:rPr>
                  <a:t>も勉強。 </a:t>
                </a:r>
                <a:endParaRPr lang="en-US" altLang="ja-JP" sz="2400" dirty="0">
                  <a:solidFill>
                    <a:srgbClr val="000000"/>
                  </a:solidFill>
                  <a:latin typeface="KQVPFQ+HelveticaNeue"/>
                </a:endParaRPr>
              </a:p>
              <a:p>
                <a:pPr marL="285750" indent="-285750">
                  <a:buFontTx/>
                  <a:buChar char="-"/>
                </a:pPr>
                <a:r>
                  <a:rPr lang="ja-JP" altLang="en-US" dirty="0" smtClean="0">
                    <a:solidFill>
                      <a:srgbClr val="000000"/>
                    </a:solidFill>
                    <a:latin typeface="KQVPFQ+HelveticaNeue"/>
                  </a:rPr>
                  <a:t>例えば</a:t>
                </a:r>
                <a:r>
                  <a:rPr lang="ja-JP" altLang="en-US" dirty="0">
                    <a:solidFill>
                      <a:srgbClr val="000000"/>
                    </a:solidFill>
                    <a:latin typeface="KQVPFQ+HelveticaNeue"/>
                  </a:rPr>
                  <a:t>、</a:t>
                </a:r>
                <a:r>
                  <a:rPr lang="en-US" altLang="ja-JP" dirty="0">
                    <a:solidFill>
                      <a:srgbClr val="000000"/>
                    </a:solidFill>
                    <a:latin typeface="KQVPFQ+HelveticaNeue"/>
                  </a:rPr>
                  <a:t>include a </a:t>
                </a:r>
                <a:r>
                  <a:rPr lang="en-US" altLang="ja-JP" dirty="0">
                    <a:solidFill>
                      <a:srgbClr val="FF0000"/>
                    </a:solidFill>
                    <a:latin typeface="KQVPFQ+HelveticaNeue"/>
                  </a:rPr>
                  <a:t>model</a:t>
                </a:r>
                <a:r>
                  <a:rPr lang="en-US" altLang="ja-JP" dirty="0">
                    <a:solidFill>
                      <a:srgbClr val="000000"/>
                    </a:solidFill>
                    <a:latin typeface="KQVPFQ+HelveticaNeue"/>
                  </a:rPr>
                  <a:t> of the </a:t>
                </a:r>
                <a:r>
                  <a:rPr lang="en-US" altLang="ja-JP" dirty="0">
                    <a:solidFill>
                      <a:srgbClr val="FF0000"/>
                    </a:solidFill>
                    <a:latin typeface="KQVPFQ+HelveticaNeue"/>
                  </a:rPr>
                  <a:t>movement of dynamic objects</a:t>
                </a:r>
                <a:r>
                  <a:rPr lang="en-US" altLang="ja-JP" dirty="0">
                    <a:solidFill>
                      <a:srgbClr val="000000"/>
                    </a:solidFill>
                    <a:latin typeface="KQVPFQ+HelveticaNeue"/>
                  </a:rPr>
                  <a:t>.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If </a:t>
                </a:r>
                <a:r>
                  <a:rPr lang="en-US" altLang="ja-JP" dirty="0">
                    <a:solidFill>
                      <a:srgbClr val="000000"/>
                    </a:solidFill>
                    <a:latin typeface="KQVPFQ+HelveticaNeue"/>
                  </a:rPr>
                  <a:t>the agent understands the movement patterns of the dynamic object, it can create more e</a:t>
                </a:r>
                <a:r>
                  <a:rPr lang="en-US" altLang="ja-JP" dirty="0">
                    <a:solidFill>
                      <a:srgbClr val="000000"/>
                    </a:solidFill>
                    <a:latin typeface="RFDCER+HelveticaNeue"/>
                  </a:rPr>
                  <a:t>ff</a:t>
                </a:r>
                <a:r>
                  <a:rPr lang="en-US" altLang="ja-JP" dirty="0">
                    <a:solidFill>
                      <a:srgbClr val="000000"/>
                    </a:solidFill>
                    <a:latin typeface="KQVPFQ+HelveticaNeue"/>
                  </a:rPr>
                  <a:t>ective plans through the environment.</a:t>
                </a:r>
                <a:endParaRPr lang="ja-JP" altLang="en-US" dirty="0"/>
              </a:p>
            </p:txBody>
          </p:sp>
        </mc:Choice>
        <mc:Fallback xmlns="">
          <p:sp>
            <p:nvSpPr>
              <p:cNvPr id="5" name="正方形/長方形 4"/>
              <p:cNvSpPr>
                <a:spLocks noRot="1" noChangeAspect="1" noMove="1" noResize="1" noEditPoints="1" noAdjustHandles="1" noChangeArrowheads="1" noChangeShapeType="1" noTextEdit="1"/>
              </p:cNvSpPr>
              <p:nvPr/>
            </p:nvSpPr>
            <p:spPr>
              <a:xfrm>
                <a:off x="5388066" y="36535"/>
                <a:ext cx="6803933" cy="1754326"/>
              </a:xfrm>
              <a:prstGeom prst="rect">
                <a:avLst/>
              </a:prstGeom>
              <a:blipFill>
                <a:blip r:embed="rId3"/>
                <a:stretch>
                  <a:fillRect l="-448" t="-2778" b="-3472"/>
                </a:stretch>
              </a:blipFill>
            </p:spPr>
            <p:txBody>
              <a:bodyPr/>
              <a:lstStyle/>
              <a:p>
                <a:r>
                  <a:rPr lang="ja-JP" alt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954" cy="16871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7029"/>
              </a:spcBef>
              <a:spcAft>
                <a:spcPts val="0"/>
              </a:spcAft>
            </a:pPr>
            <a:r>
              <a:rPr sz="2650" dirty="0">
                <a:solidFill>
                  <a:srgbClr val="002060"/>
                </a:solidFill>
                <a:latin typeface="Arial"/>
                <a:cs typeface="Arial"/>
              </a:rPr>
              <a:t>•</a:t>
            </a:r>
          </a:p>
        </p:txBody>
      </p:sp>
      <p:sp>
        <p:nvSpPr>
          <p:cNvPr id="4" name="正方形/長方形 3"/>
          <p:cNvSpPr/>
          <p:nvPr/>
        </p:nvSpPr>
        <p:spPr>
          <a:xfrm>
            <a:off x="6312024" y="17551"/>
            <a:ext cx="5832648" cy="1200329"/>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And </a:t>
            </a:r>
            <a:r>
              <a:rPr lang="en-US" altLang="ja-JP" dirty="0">
                <a:solidFill>
                  <a:srgbClr val="000000"/>
                </a:solidFill>
                <a:latin typeface="KQVPFQ+HelveticaNeue"/>
              </a:rPr>
              <a:t>due to their simplicity, the policies learned may </a:t>
            </a:r>
            <a:r>
              <a:rPr lang="en-US" altLang="ja-JP" dirty="0">
                <a:solidFill>
                  <a:srgbClr val="FF0000"/>
                </a:solidFill>
                <a:latin typeface="KQVPFQ+HelveticaNeue"/>
              </a:rPr>
              <a:t>not be transferable to real world environments</a:t>
            </a:r>
            <a:r>
              <a:rPr lang="en-US" altLang="ja-JP" dirty="0">
                <a:solidFill>
                  <a:srgbClr val="000000"/>
                </a:solidFill>
                <a:latin typeface="KQVPFQ+HelveticaNeue"/>
              </a:rPr>
              <a:t>.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Overly </a:t>
            </a:r>
            <a:r>
              <a:rPr lang="en-US" altLang="ja-JP" dirty="0">
                <a:solidFill>
                  <a:srgbClr val="000000"/>
                </a:solidFill>
                <a:latin typeface="KQVPFQ+HelveticaNeue"/>
              </a:rPr>
              <a:t>realistic simulators lead to the issue of severe computational requirements. </a:t>
            </a:r>
            <a:endParaRPr lang="ja-JP" altLang="en-US" dirty="0"/>
          </a:p>
        </p:txBody>
      </p:sp>
      <p:sp>
        <p:nvSpPr>
          <p:cNvPr id="5" name="正方形/長方形 4"/>
          <p:cNvSpPr/>
          <p:nvPr/>
        </p:nvSpPr>
        <p:spPr>
          <a:xfrm>
            <a:off x="47328" y="836712"/>
            <a:ext cx="5616624" cy="646331"/>
          </a:xfrm>
          <a:prstGeom prst="rect">
            <a:avLst/>
          </a:prstGeom>
        </p:spPr>
        <p:txBody>
          <a:bodyPr wrap="square">
            <a:spAutoFit/>
          </a:bodyPr>
          <a:lstStyle/>
          <a:p>
            <a:r>
              <a:rPr lang="en-US" altLang="ja-JP" dirty="0">
                <a:solidFill>
                  <a:srgbClr val="000000"/>
                </a:solidFill>
                <a:latin typeface="KQVPFQ+HelveticaNeue"/>
              </a:rPr>
              <a:t>Many </a:t>
            </a:r>
            <a:r>
              <a:rPr lang="en-US" altLang="ja-JP" dirty="0">
                <a:solidFill>
                  <a:srgbClr val="FF0000"/>
                </a:solidFill>
                <a:latin typeface="KQVPFQ+HelveticaNeue"/>
              </a:rPr>
              <a:t>simulation environments </a:t>
            </a:r>
            <a:r>
              <a:rPr lang="en-US" altLang="ja-JP" dirty="0">
                <a:solidFill>
                  <a:srgbClr val="000000"/>
                </a:solidFill>
                <a:latin typeface="KQVPFQ+HelveticaNeue"/>
              </a:rPr>
              <a:t>used to learn the policies required for autonomous driving are </a:t>
            </a:r>
            <a:r>
              <a:rPr lang="en-US" altLang="ja-JP" dirty="0">
                <a:solidFill>
                  <a:srgbClr val="FF0000"/>
                </a:solidFill>
                <a:latin typeface="KQVPFQ+HelveticaNeue"/>
              </a:rPr>
              <a:t>overly simplified</a:t>
            </a:r>
            <a:r>
              <a:rPr lang="en-US" altLang="ja-JP" dirty="0">
                <a:solidFill>
                  <a:srgbClr val="000000"/>
                </a:solidFill>
                <a:latin typeface="KQVPFQ+HelveticaNeue"/>
              </a:rPr>
              <a:t>. </a:t>
            </a:r>
            <a:endParaRPr lang="ja-JP" altLang="en-US" dirty="0"/>
          </a:p>
        </p:txBody>
      </p:sp>
      <p:sp>
        <p:nvSpPr>
          <p:cNvPr id="6" name="正方形/長方形 5"/>
          <p:cNvSpPr/>
          <p:nvPr/>
        </p:nvSpPr>
        <p:spPr>
          <a:xfrm>
            <a:off x="0" y="3224803"/>
            <a:ext cx="4007768" cy="2862322"/>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While </a:t>
            </a:r>
            <a:r>
              <a:rPr lang="en-US" altLang="ja-JP" dirty="0">
                <a:solidFill>
                  <a:srgbClr val="000000"/>
                </a:solidFill>
                <a:latin typeface="KQVPFQ+HelveticaNeue"/>
              </a:rPr>
              <a:t>there are techniques within reinforcement learning that attempt to ensure safety constraints along the trajectories created by the reinforcement learner.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There </a:t>
            </a:r>
            <a:r>
              <a:rPr lang="en-US" altLang="ja-JP" dirty="0">
                <a:solidFill>
                  <a:srgbClr val="000000"/>
                </a:solidFill>
                <a:latin typeface="KQVPFQ+HelveticaNeue"/>
              </a:rPr>
              <a:t>is still </a:t>
            </a:r>
            <a:r>
              <a:rPr lang="en-US" altLang="ja-JP" dirty="0">
                <a:solidFill>
                  <a:srgbClr val="FF0000"/>
                </a:solidFill>
                <a:latin typeface="KQVPFQ+HelveticaNeue"/>
              </a:rPr>
              <a:t>no way to perform rigorous safety assessment </a:t>
            </a:r>
            <a:r>
              <a:rPr lang="en-US" altLang="ja-JP" dirty="0">
                <a:solidFill>
                  <a:srgbClr val="000000"/>
                </a:solidFill>
                <a:latin typeface="KQVPFQ+HelveticaNeue"/>
              </a:rPr>
              <a:t>of a learned system, as they are mostly </a:t>
            </a:r>
            <a:r>
              <a:rPr lang="en-US" altLang="ja-JP" dirty="0">
                <a:solidFill>
                  <a:srgbClr val="FF0000"/>
                </a:solidFill>
                <a:latin typeface="KQVPFQ+HelveticaNeue"/>
              </a:rPr>
              <a:t>black boxes in terms of the way in which decisions are made</a:t>
            </a:r>
            <a:r>
              <a:rPr lang="en-US" altLang="ja-JP" dirty="0">
                <a:solidFill>
                  <a:srgbClr val="000000"/>
                </a:solidFill>
                <a:latin typeface="KQVPFQ+HelveticaNeue"/>
              </a:rPr>
              <a:t>. </a:t>
            </a:r>
            <a:endParaRPr lang="ja-JP"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2086101" y="2783092"/>
            <a:ext cx="957291" cy="220372"/>
          </a:xfrm>
          <a:prstGeom prst="rect">
            <a:avLst/>
          </a:prstGeom>
        </p:spPr>
        <p:txBody>
          <a:bodyPr vert="horz" wrap="square" lIns="0" tIns="0" rIns="0" bIns="0" rtlCol="0">
            <a:spAutoFit/>
          </a:bodyPr>
          <a:lstStyle/>
          <a:p>
            <a:pPr marL="0" marR="0">
              <a:lnSpc>
                <a:spcPts val="1435"/>
              </a:lnSpc>
              <a:spcBef>
                <a:spcPts val="0"/>
              </a:spcBef>
              <a:spcAft>
                <a:spcPts val="0"/>
              </a:spcAft>
            </a:pPr>
            <a:r>
              <a:rPr sz="1300" dirty="0">
                <a:solidFill>
                  <a:srgbClr val="242852"/>
                </a:solidFill>
                <a:latin typeface="Times New Roman"/>
                <a:cs typeface="Times New Roman"/>
              </a:rPr>
              <a:t>Observation</a:t>
            </a:r>
          </a:p>
        </p:txBody>
      </p:sp>
      <p:sp>
        <p:nvSpPr>
          <p:cNvPr id="4" name="object 4"/>
          <p:cNvSpPr txBox="1"/>
          <p:nvPr/>
        </p:nvSpPr>
        <p:spPr>
          <a:xfrm>
            <a:off x="3487165" y="3441797"/>
            <a:ext cx="1158356" cy="221980"/>
          </a:xfrm>
          <a:prstGeom prst="rect">
            <a:avLst/>
          </a:prstGeom>
        </p:spPr>
        <p:txBody>
          <a:bodyPr vert="horz" wrap="square" lIns="0" tIns="0" rIns="0" bIns="0" rtlCol="0">
            <a:spAutoFit/>
          </a:bodyPr>
          <a:lstStyle/>
          <a:p>
            <a:pPr marL="0" marR="0">
              <a:lnSpc>
                <a:spcPts val="1447"/>
              </a:lnSpc>
              <a:spcBef>
                <a:spcPts val="0"/>
              </a:spcBef>
              <a:spcAft>
                <a:spcPts val="0"/>
              </a:spcAft>
            </a:pPr>
            <a:r>
              <a:rPr sz="1300" b="1" dirty="0">
                <a:solidFill>
                  <a:srgbClr val="073763"/>
                </a:solidFill>
                <a:latin typeface="Arial"/>
                <a:cs typeface="Arial"/>
              </a:rPr>
              <a:t>Environment</a:t>
            </a:r>
          </a:p>
        </p:txBody>
      </p:sp>
      <p:sp>
        <p:nvSpPr>
          <p:cNvPr id="5" name="object 5"/>
          <p:cNvSpPr txBox="1"/>
          <p:nvPr/>
        </p:nvSpPr>
        <p:spPr>
          <a:xfrm>
            <a:off x="763219" y="3578449"/>
            <a:ext cx="618690" cy="221980"/>
          </a:xfrm>
          <a:prstGeom prst="rect">
            <a:avLst/>
          </a:prstGeom>
        </p:spPr>
        <p:txBody>
          <a:bodyPr vert="horz" wrap="square" lIns="0" tIns="0" rIns="0" bIns="0" rtlCol="0">
            <a:spAutoFit/>
          </a:bodyPr>
          <a:lstStyle/>
          <a:p>
            <a:pPr marL="0" marR="0">
              <a:lnSpc>
                <a:spcPts val="1447"/>
              </a:lnSpc>
              <a:spcBef>
                <a:spcPts val="0"/>
              </a:spcBef>
              <a:spcAft>
                <a:spcPts val="0"/>
              </a:spcAft>
            </a:pPr>
            <a:r>
              <a:rPr sz="1300" b="1" spc="-10" dirty="0">
                <a:solidFill>
                  <a:srgbClr val="073763"/>
                </a:solidFill>
                <a:latin typeface="Arial"/>
                <a:cs typeface="Arial"/>
              </a:rPr>
              <a:t>Agent</a:t>
            </a:r>
          </a:p>
        </p:txBody>
      </p:sp>
      <p:sp>
        <p:nvSpPr>
          <p:cNvPr id="6" name="object 6"/>
          <p:cNvSpPr txBox="1"/>
          <p:nvPr/>
        </p:nvSpPr>
        <p:spPr>
          <a:xfrm>
            <a:off x="2042414" y="5069347"/>
            <a:ext cx="880818" cy="220372"/>
          </a:xfrm>
          <a:prstGeom prst="rect">
            <a:avLst/>
          </a:prstGeom>
        </p:spPr>
        <p:txBody>
          <a:bodyPr vert="horz" wrap="square" lIns="0" tIns="0" rIns="0" bIns="0" rtlCol="0">
            <a:spAutoFit/>
          </a:bodyPr>
          <a:lstStyle/>
          <a:p>
            <a:pPr marL="0" marR="0">
              <a:lnSpc>
                <a:spcPts val="1435"/>
              </a:lnSpc>
              <a:spcBef>
                <a:spcPts val="0"/>
              </a:spcBef>
              <a:spcAft>
                <a:spcPts val="0"/>
              </a:spcAft>
            </a:pPr>
            <a:r>
              <a:rPr sz="1300" dirty="0">
                <a:solidFill>
                  <a:srgbClr val="242852"/>
                </a:solidFill>
                <a:latin typeface="Times New Roman"/>
                <a:cs typeface="Times New Roman"/>
              </a:rPr>
              <a:t>Reward</a:t>
            </a:r>
            <a:r>
              <a:rPr sz="1300" spc="10" dirty="0">
                <a:solidFill>
                  <a:srgbClr val="242852"/>
                </a:solidFill>
                <a:latin typeface="Times New Roman"/>
                <a:cs typeface="Times New Roman"/>
              </a:rPr>
              <a:t> </a:t>
            </a:r>
            <a:r>
              <a:rPr sz="1300" dirty="0">
                <a:solidFill>
                  <a:srgbClr val="242852"/>
                </a:solidFill>
                <a:latin typeface="Times New Roman"/>
                <a:cs typeface="Times New Roman"/>
              </a:rPr>
              <a:t>(</a:t>
            </a:r>
            <a:r>
              <a:rPr sz="1300" i="1" dirty="0">
                <a:solidFill>
                  <a:srgbClr val="242852"/>
                </a:solidFill>
                <a:latin typeface="Times New Roman"/>
                <a:cs typeface="Times New Roman"/>
              </a:rPr>
              <a:t>r</a:t>
            </a:r>
            <a:r>
              <a:rPr sz="1300" dirty="0">
                <a:solidFill>
                  <a:srgbClr val="242852"/>
                </a:solidFill>
                <a:latin typeface="Times New Roman"/>
                <a:cs typeface="Times New Roman"/>
              </a:rPr>
              <a:t>)</a:t>
            </a:r>
          </a:p>
        </p:txBody>
      </p:sp>
      <p:sp>
        <p:nvSpPr>
          <p:cNvPr id="7" name="object 7"/>
          <p:cNvSpPr txBox="1"/>
          <p:nvPr/>
        </p:nvSpPr>
        <p:spPr>
          <a:xfrm>
            <a:off x="1723644" y="5635690"/>
            <a:ext cx="1386778" cy="220372"/>
          </a:xfrm>
          <a:prstGeom prst="rect">
            <a:avLst/>
          </a:prstGeom>
        </p:spPr>
        <p:txBody>
          <a:bodyPr vert="horz" wrap="square" lIns="0" tIns="0" rIns="0" bIns="0" rtlCol="0">
            <a:spAutoFit/>
          </a:bodyPr>
          <a:lstStyle/>
          <a:p>
            <a:pPr marL="0" marR="0">
              <a:lnSpc>
                <a:spcPts val="1435"/>
              </a:lnSpc>
              <a:spcBef>
                <a:spcPts val="0"/>
              </a:spcBef>
              <a:spcAft>
                <a:spcPts val="0"/>
              </a:spcAft>
            </a:pPr>
            <a:r>
              <a:rPr sz="1300" dirty="0">
                <a:solidFill>
                  <a:srgbClr val="242852"/>
                </a:solidFill>
                <a:latin typeface="Times New Roman"/>
                <a:cs typeface="Times New Roman"/>
              </a:rPr>
              <a:t>Environment</a:t>
            </a:r>
            <a:r>
              <a:rPr sz="1300" spc="47" dirty="0">
                <a:solidFill>
                  <a:srgbClr val="242852"/>
                </a:solidFill>
                <a:latin typeface="Times New Roman"/>
                <a:cs typeface="Times New Roman"/>
              </a:rPr>
              <a:t> </a:t>
            </a:r>
            <a:r>
              <a:rPr sz="1300" dirty="0">
                <a:solidFill>
                  <a:srgbClr val="242852"/>
                </a:solidFill>
                <a:latin typeface="Times New Roman"/>
                <a:cs typeface="Times New Roman"/>
              </a:rPr>
              <a:t>State</a:t>
            </a:r>
          </a:p>
        </p:txBody>
      </p:sp>
      <p:sp>
        <p:nvSpPr>
          <p:cNvPr id="8" name="object 8"/>
          <p:cNvSpPr txBox="1"/>
          <p:nvPr/>
        </p:nvSpPr>
        <p:spPr>
          <a:xfrm>
            <a:off x="2253995" y="5813998"/>
            <a:ext cx="326082" cy="220372"/>
          </a:xfrm>
          <a:prstGeom prst="rect">
            <a:avLst/>
          </a:prstGeom>
        </p:spPr>
        <p:txBody>
          <a:bodyPr vert="horz" wrap="square" lIns="0" tIns="0" rIns="0" bIns="0" rtlCol="0">
            <a:spAutoFit/>
          </a:bodyPr>
          <a:lstStyle/>
          <a:p>
            <a:pPr marL="0" marR="0">
              <a:lnSpc>
                <a:spcPts val="1435"/>
              </a:lnSpc>
              <a:spcBef>
                <a:spcPts val="0"/>
              </a:spcBef>
              <a:spcAft>
                <a:spcPts val="0"/>
              </a:spcAft>
            </a:pPr>
            <a:r>
              <a:rPr sz="1300" dirty="0">
                <a:solidFill>
                  <a:srgbClr val="242852"/>
                </a:solidFill>
                <a:latin typeface="Times New Roman"/>
                <a:cs typeface="Times New Roman"/>
              </a:rPr>
              <a:t>(</a:t>
            </a:r>
            <a:r>
              <a:rPr sz="1300" i="1" dirty="0">
                <a:solidFill>
                  <a:srgbClr val="242852"/>
                </a:solidFill>
                <a:latin typeface="Times New Roman"/>
                <a:cs typeface="Times New Roman"/>
              </a:rPr>
              <a:t>s</a:t>
            </a:r>
            <a:r>
              <a:rPr sz="1300" dirty="0">
                <a:solidFill>
                  <a:srgbClr val="242852"/>
                </a:solidFill>
                <a:latin typeface="Times New Roman"/>
                <a:cs typeface="Times New Roman"/>
              </a:rPr>
              <a:t>)</a:t>
            </a:r>
          </a:p>
        </p:txBody>
      </p:sp>
      <p:sp>
        <p:nvSpPr>
          <p:cNvPr id="9" name="正方形/長方形 8"/>
          <p:cNvSpPr/>
          <p:nvPr/>
        </p:nvSpPr>
        <p:spPr>
          <a:xfrm>
            <a:off x="27709" y="5890046"/>
            <a:ext cx="4196083" cy="923330"/>
          </a:xfrm>
          <a:prstGeom prst="rect">
            <a:avLst/>
          </a:prstGeom>
        </p:spPr>
        <p:txBody>
          <a:bodyPr wrap="square">
            <a:spAutoFit/>
          </a:bodyPr>
          <a:lstStyle/>
          <a:p>
            <a:r>
              <a:rPr lang="en-US" altLang="ja-JP" dirty="0" smtClean="0">
                <a:solidFill>
                  <a:srgbClr val="000000"/>
                </a:solidFill>
                <a:latin typeface="KQVPFQ+HelveticaNeue"/>
              </a:rPr>
              <a:t>Once </a:t>
            </a:r>
            <a:r>
              <a:rPr lang="en-US" altLang="ja-JP" dirty="0">
                <a:solidFill>
                  <a:srgbClr val="000000"/>
                </a:solidFill>
                <a:latin typeface="KQVPFQ+HelveticaNeue"/>
              </a:rPr>
              <a:t>the reward function is learned, the algorithm can then </a:t>
            </a:r>
            <a:r>
              <a:rPr lang="en-US" altLang="ja-JP" dirty="0">
                <a:solidFill>
                  <a:srgbClr val="FF0000"/>
                </a:solidFill>
                <a:latin typeface="KQVPFQ+HelveticaNeue"/>
              </a:rPr>
              <a:t>execute driving maneuvers similarly to a human driver</a:t>
            </a:r>
            <a:r>
              <a:rPr lang="en-US" altLang="ja-JP" dirty="0">
                <a:solidFill>
                  <a:srgbClr val="000000"/>
                </a:solidFill>
                <a:latin typeface="KQVPFQ+HelveticaNeue"/>
              </a:rPr>
              <a:t>. </a:t>
            </a:r>
            <a:endParaRPr lang="ja-JP" altLang="en-US" dirty="0"/>
          </a:p>
        </p:txBody>
      </p:sp>
      <p:sp>
        <p:nvSpPr>
          <p:cNvPr id="10" name="正方形/長方形 9"/>
          <p:cNvSpPr/>
          <p:nvPr/>
        </p:nvSpPr>
        <p:spPr>
          <a:xfrm>
            <a:off x="-4608" y="764704"/>
            <a:ext cx="5776572" cy="1200329"/>
          </a:xfrm>
          <a:prstGeom prst="rect">
            <a:avLst/>
          </a:prstGeom>
          <a:ln>
            <a:noFill/>
          </a:ln>
        </p:spPr>
        <p:txBody>
          <a:bodyPr wrap="square">
            <a:spAutoFit/>
          </a:bodyPr>
          <a:lstStyle/>
          <a:p>
            <a:r>
              <a:rPr lang="en-US" altLang="ja-JP" dirty="0">
                <a:solidFill>
                  <a:srgbClr val="000000"/>
                </a:solidFill>
                <a:latin typeface="KQVPFQ+HelveticaNeue"/>
              </a:rPr>
              <a:t>Rather than trying to obtain a policy given a reward function, the approach is to </a:t>
            </a:r>
            <a:r>
              <a:rPr lang="en-US" altLang="ja-JP" dirty="0">
                <a:solidFill>
                  <a:srgbClr val="FF0000"/>
                </a:solidFill>
                <a:latin typeface="KQVPFQ+HelveticaNeue"/>
              </a:rPr>
              <a:t>use human driving data as the policy</a:t>
            </a:r>
            <a:r>
              <a:rPr lang="en-US" altLang="ja-JP" dirty="0">
                <a:solidFill>
                  <a:srgbClr val="000000"/>
                </a:solidFill>
                <a:latin typeface="KQVPFQ+HelveticaNeue"/>
              </a:rPr>
              <a:t>, and attempt to </a:t>
            </a:r>
            <a:r>
              <a:rPr lang="en-US" altLang="ja-JP" dirty="0">
                <a:solidFill>
                  <a:srgbClr val="FF0000"/>
                </a:solidFill>
                <a:latin typeface="KQVPFQ+HelveticaNeue"/>
              </a:rPr>
              <a:t>learn the reward </a:t>
            </a:r>
            <a:r>
              <a:rPr lang="en-US" altLang="ja-JP" dirty="0" smtClean="0">
                <a:solidFill>
                  <a:srgbClr val="FF0000"/>
                </a:solidFill>
                <a:latin typeface="KQVPFQ+HelveticaNeue"/>
              </a:rPr>
              <a:t>function</a:t>
            </a:r>
            <a:r>
              <a:rPr lang="ja-JP" altLang="en-US" dirty="0" smtClean="0">
                <a:solidFill>
                  <a:srgbClr val="FF0000"/>
                </a:solidFill>
                <a:latin typeface="KQVPFQ+HelveticaNeue"/>
              </a:rPr>
              <a:t>（報酬関数）</a:t>
            </a:r>
            <a:r>
              <a:rPr lang="en-US" altLang="ja-JP" dirty="0" smtClean="0">
                <a:solidFill>
                  <a:srgbClr val="FF0000"/>
                </a:solidFill>
                <a:latin typeface="KQVPFQ+HelveticaNeue"/>
              </a:rPr>
              <a:t> </a:t>
            </a:r>
            <a:r>
              <a:rPr lang="en-US" altLang="ja-JP" dirty="0">
                <a:solidFill>
                  <a:srgbClr val="FF0000"/>
                </a:solidFill>
                <a:latin typeface="KQVPFQ+HelveticaNeue"/>
              </a:rPr>
              <a:t>used by humans</a:t>
            </a:r>
            <a:r>
              <a:rPr lang="en-US" altLang="ja-JP" dirty="0">
                <a:solidFill>
                  <a:srgbClr val="000000"/>
                </a:solidFill>
                <a:latin typeface="KQVPFQ+HelveticaNeue"/>
              </a:rPr>
              <a:t>. </a:t>
            </a:r>
            <a:endParaRPr lang="en-US" altLang="ja-JP" sz="2400" dirty="0">
              <a:solidFill>
                <a:srgbClr val="000000"/>
              </a:solidFill>
              <a:latin typeface="KQVPFQ+HelveticaNeue"/>
            </a:endParaRPr>
          </a:p>
        </p:txBody>
      </p:sp>
      <p:sp>
        <p:nvSpPr>
          <p:cNvPr id="11" name="正方形/長方形 10"/>
          <p:cNvSpPr/>
          <p:nvPr/>
        </p:nvSpPr>
        <p:spPr>
          <a:xfrm>
            <a:off x="119336" y="48122"/>
            <a:ext cx="5436104" cy="369332"/>
          </a:xfrm>
          <a:prstGeom prst="rect">
            <a:avLst/>
          </a:prstGeom>
        </p:spPr>
        <p:txBody>
          <a:bodyPr wrap="none">
            <a:spAutoFit/>
          </a:bodyPr>
          <a:lstStyle/>
          <a:p>
            <a:r>
              <a:rPr lang="en-US" altLang="ja-JP" dirty="0">
                <a:solidFill>
                  <a:srgbClr val="000000"/>
                </a:solidFill>
                <a:latin typeface="KQVPFQ+HelveticaNeue"/>
              </a:rPr>
              <a:t>Many of them try to </a:t>
            </a:r>
            <a:r>
              <a:rPr lang="en-US" altLang="ja-JP" dirty="0">
                <a:solidFill>
                  <a:srgbClr val="FF0000"/>
                </a:solidFill>
                <a:latin typeface="KQVPFQ+HelveticaNeue"/>
              </a:rPr>
              <a:t>learn from human driving actions</a:t>
            </a:r>
            <a:r>
              <a:rPr lang="en-US" altLang="ja-JP" dirty="0">
                <a:solidFill>
                  <a:srgbClr val="000000"/>
                </a:solidFill>
                <a:latin typeface="KQVPFQ+HelveticaNeue"/>
              </a:rPr>
              <a:t>. </a:t>
            </a:r>
            <a:endParaRPr lang="ja-JP" altLang="en-US" dirty="0"/>
          </a:p>
        </p:txBody>
      </p:sp>
      <p:sp>
        <p:nvSpPr>
          <p:cNvPr id="12" name="正方形/長方形 11"/>
          <p:cNvSpPr/>
          <p:nvPr/>
        </p:nvSpPr>
        <p:spPr>
          <a:xfrm>
            <a:off x="5731566" y="0"/>
            <a:ext cx="6460433" cy="1200329"/>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Input</a:t>
            </a:r>
            <a:r>
              <a:rPr lang="en-US" altLang="ja-JP" dirty="0">
                <a:solidFill>
                  <a:srgbClr val="000000"/>
                </a:solidFill>
                <a:latin typeface="KQVPFQ+HelveticaNeue"/>
              </a:rPr>
              <a:t>: raw sensor data.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Output</a:t>
            </a:r>
            <a:r>
              <a:rPr lang="en-US" altLang="ja-JP" dirty="0">
                <a:solidFill>
                  <a:srgbClr val="000000"/>
                </a:solidFill>
                <a:latin typeface="KQVPFQ+HelveticaNeue"/>
              </a:rPr>
              <a:t>: throttle, brake, and steering commands.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By </a:t>
            </a:r>
            <a:r>
              <a:rPr lang="en-US" altLang="ja-JP" dirty="0">
                <a:solidFill>
                  <a:srgbClr val="FF0000"/>
                </a:solidFill>
                <a:latin typeface="KQVPFQ+HelveticaNeue"/>
              </a:rPr>
              <a:t>learning from human driving commands </a:t>
            </a:r>
            <a:r>
              <a:rPr lang="en-US" altLang="ja-JP" dirty="0">
                <a:solidFill>
                  <a:srgbClr val="000000"/>
                </a:solidFill>
                <a:latin typeface="KQVPFQ+HelveticaNeue"/>
              </a:rPr>
              <a:t>in an imitation learning approach. </a:t>
            </a:r>
            <a:endParaRPr lang="en-US" altLang="ja-JP" sz="2400" dirty="0">
              <a:solidFill>
                <a:srgbClr val="000000"/>
              </a:solidFill>
              <a:latin typeface="KQVPFQ+HelveticaNeue"/>
            </a:endParaRPr>
          </a:p>
        </p:txBody>
      </p:sp>
      <p:sp>
        <p:nvSpPr>
          <p:cNvPr id="13" name="正方形/長方形 12"/>
          <p:cNvSpPr/>
          <p:nvPr/>
        </p:nvSpPr>
        <p:spPr>
          <a:xfrm>
            <a:off x="5771964" y="1185234"/>
            <a:ext cx="6096000" cy="923330"/>
          </a:xfrm>
          <a:prstGeom prst="rect">
            <a:avLst/>
          </a:prstGeom>
        </p:spPr>
        <p:txBody>
          <a:bodyPr>
            <a:spAutoFit/>
          </a:bodyPr>
          <a:lstStyle/>
          <a:p>
            <a:r>
              <a:rPr lang="ja-JP" altLang="en-US" dirty="0">
                <a:hlinkClick r:id="rId3"/>
              </a:rPr>
              <a:t>https://images.nvidia.com/content/tegra/automotive/images/2016/solutions/pdf/end-to-end-dl-using-px.</a:t>
            </a:r>
            <a:r>
              <a:rPr lang="ja-JP" altLang="en-US" dirty="0" smtClean="0">
                <a:hlinkClick r:id="rId3"/>
              </a:rPr>
              <a:t>pdf</a:t>
            </a:r>
            <a:endParaRPr lang="en-US" altLang="ja-JP" dirty="0" smtClean="0"/>
          </a:p>
          <a:p>
            <a:endParaRPr lang="ja-JP" altLang="en-US" dirty="0"/>
          </a:p>
        </p:txBody>
      </p:sp>
      <p:sp>
        <p:nvSpPr>
          <p:cNvPr id="14" name="正方形/長方形 13"/>
          <p:cNvSpPr/>
          <p:nvPr/>
        </p:nvSpPr>
        <p:spPr>
          <a:xfrm>
            <a:off x="2135560" y="1556792"/>
            <a:ext cx="1201587" cy="2880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55159"/>
            <a:ext cx="270847" cy="12542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3623"/>
              </a:spcBef>
              <a:spcAft>
                <a:spcPts val="0"/>
              </a:spcAft>
            </a:pPr>
            <a:r>
              <a:rPr sz="2650" dirty="0">
                <a:solidFill>
                  <a:srgbClr val="002060"/>
                </a:solidFill>
                <a:latin typeface="Arial"/>
                <a:cs typeface="Arial"/>
              </a:rPr>
              <a:t>•</a:t>
            </a:r>
          </a:p>
        </p:txBody>
      </p:sp>
      <p:sp>
        <p:nvSpPr>
          <p:cNvPr id="4" name="object 4"/>
          <p:cNvSpPr txBox="1"/>
          <p:nvPr/>
        </p:nvSpPr>
        <p:spPr>
          <a:xfrm>
            <a:off x="513892" y="3664629"/>
            <a:ext cx="270847" cy="416075"/>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p:txBody>
      </p:sp>
      <p:sp>
        <p:nvSpPr>
          <p:cNvPr id="5" name="正方形/長方形 4"/>
          <p:cNvSpPr/>
          <p:nvPr/>
        </p:nvSpPr>
        <p:spPr>
          <a:xfrm>
            <a:off x="1775520" y="4293096"/>
            <a:ext cx="6096000" cy="646331"/>
          </a:xfrm>
          <a:prstGeom prst="rect">
            <a:avLst/>
          </a:prstGeom>
        </p:spPr>
        <p:txBody>
          <a:bodyPr>
            <a:spAutoFit/>
          </a:bodyPr>
          <a:lstStyle/>
          <a:p>
            <a:r>
              <a:rPr lang="en-US" altLang="ja-JP" dirty="0">
                <a:solidFill>
                  <a:srgbClr val="000000"/>
                </a:solidFill>
                <a:latin typeface="KQVPFQ+HelveticaNeue"/>
              </a:rPr>
              <a:t>Behavior Planning remains one of the </a:t>
            </a:r>
            <a:r>
              <a:rPr lang="en-US" altLang="ja-JP" dirty="0">
                <a:solidFill>
                  <a:srgbClr val="FF0000"/>
                </a:solidFill>
                <a:latin typeface="KQVPFQ+HelveticaNeue"/>
              </a:rPr>
              <a:t>toughest bottlenecks </a:t>
            </a:r>
            <a:r>
              <a:rPr lang="en-US" altLang="ja-JP" dirty="0">
                <a:solidFill>
                  <a:srgbClr val="000000"/>
                </a:solidFill>
                <a:latin typeface="KQVPFQ+HelveticaNeue"/>
              </a:rPr>
              <a:t>in achieving real world </a:t>
            </a:r>
            <a:r>
              <a:rPr lang="en-US" altLang="ja-JP" dirty="0">
                <a:solidFill>
                  <a:srgbClr val="FF0000"/>
                </a:solidFill>
                <a:latin typeface="KQVPFQ+HelveticaNeue"/>
              </a:rPr>
              <a:t>level 5 autonomy</a:t>
            </a:r>
            <a:r>
              <a:rPr lang="en-US" altLang="ja-JP" dirty="0">
                <a:solidFill>
                  <a:srgbClr val="000000"/>
                </a:solidFill>
                <a:latin typeface="KQVPFQ+HelveticaNeue"/>
              </a:rPr>
              <a:t>. </a:t>
            </a:r>
            <a:endParaRPr lang="ja-JP"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5434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p:txBody>
      </p:sp>
      <p:sp>
        <p:nvSpPr>
          <p:cNvPr id="4" name="object 4"/>
          <p:cNvSpPr txBox="1"/>
          <p:nvPr/>
        </p:nvSpPr>
        <p:spPr>
          <a:xfrm>
            <a:off x="8280527" y="2327599"/>
            <a:ext cx="1023962" cy="428418"/>
          </a:xfrm>
          <a:prstGeom prst="rect">
            <a:avLst/>
          </a:prstGeom>
        </p:spPr>
        <p:txBody>
          <a:bodyPr vert="horz" wrap="square" lIns="0" tIns="0" rIns="0" bIns="0" rtlCol="0">
            <a:spAutoFit/>
          </a:bodyPr>
          <a:lstStyle/>
          <a:p>
            <a:pPr marL="0" marR="0">
              <a:lnSpc>
                <a:spcPts val="1405"/>
              </a:lnSpc>
              <a:spcBef>
                <a:spcPts val="0"/>
              </a:spcBef>
              <a:spcAft>
                <a:spcPts val="0"/>
              </a:spcAft>
            </a:pPr>
            <a:r>
              <a:rPr sz="1400" dirty="0">
                <a:solidFill>
                  <a:srgbClr val="073763"/>
                </a:solidFill>
                <a:latin typeface="WOHQCE+Cambria Math"/>
                <a:cs typeface="WOHQCE+Cambria Math"/>
              </a:rPr>
              <a:t>푆푡표푝푃표ꢀ푛푡</a:t>
            </a:r>
          </a:p>
          <a:p>
            <a:pPr marL="0" marR="0">
              <a:lnSpc>
                <a:spcPts val="1405"/>
              </a:lnSpc>
              <a:spcBef>
                <a:spcPts val="262"/>
              </a:spcBef>
              <a:spcAft>
                <a:spcPts val="0"/>
              </a:spcAft>
            </a:pPr>
            <a:r>
              <a:rPr sz="1400" dirty="0">
                <a:solidFill>
                  <a:srgbClr val="073763"/>
                </a:solidFill>
                <a:latin typeface="WOHQCE+Cambria Math"/>
                <a:cs typeface="WOHQCE+Cambria Math"/>
              </a:rPr>
              <a:t>=</a:t>
            </a:r>
            <a:r>
              <a:rPr sz="1400" spc="355" dirty="0">
                <a:solidFill>
                  <a:srgbClr val="073763"/>
                </a:solidFill>
                <a:latin typeface="Times New Roman"/>
                <a:cs typeface="Times New Roman"/>
              </a:rPr>
              <a:t> </a:t>
            </a:r>
            <a:r>
              <a:rPr sz="1400" dirty="0">
                <a:solidFill>
                  <a:srgbClr val="073763"/>
                </a:solidFill>
                <a:latin typeface="WOHQCE+Cambria Math"/>
                <a:cs typeface="WOHQCE+Cambria Math"/>
              </a:rPr>
              <a:t>푠푡표푝푙ꢀ푛푒</a:t>
            </a:r>
          </a:p>
        </p:txBody>
      </p:sp>
      <p:sp>
        <p:nvSpPr>
          <p:cNvPr id="5" name="object 5"/>
          <p:cNvSpPr txBox="1"/>
          <p:nvPr/>
        </p:nvSpPr>
        <p:spPr>
          <a:xfrm>
            <a:off x="513892" y="3604939"/>
            <a:ext cx="270954" cy="2068410"/>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10031"/>
              </a:spcBef>
              <a:spcAft>
                <a:spcPts val="0"/>
              </a:spcAft>
            </a:pPr>
            <a:r>
              <a:rPr sz="2650" dirty="0">
                <a:solidFill>
                  <a:srgbClr val="002060"/>
                </a:solidFill>
                <a:latin typeface="Arial"/>
                <a:cs typeface="Arial"/>
              </a:rPr>
              <a:t>•</a:t>
            </a:r>
          </a:p>
        </p:txBody>
      </p:sp>
      <p:sp>
        <p:nvSpPr>
          <p:cNvPr id="6" name="object 6"/>
          <p:cNvSpPr txBox="1"/>
          <p:nvPr/>
        </p:nvSpPr>
        <p:spPr>
          <a:xfrm>
            <a:off x="8265286" y="5323402"/>
            <a:ext cx="1054126" cy="428468"/>
          </a:xfrm>
          <a:prstGeom prst="rect">
            <a:avLst/>
          </a:prstGeom>
        </p:spPr>
        <p:txBody>
          <a:bodyPr vert="horz" wrap="square" lIns="0" tIns="0" rIns="0" bIns="0" rtlCol="0">
            <a:spAutoFit/>
          </a:bodyPr>
          <a:lstStyle/>
          <a:p>
            <a:pPr marL="0" marR="0">
              <a:lnSpc>
                <a:spcPts val="1405"/>
              </a:lnSpc>
              <a:spcBef>
                <a:spcPts val="0"/>
              </a:spcBef>
              <a:spcAft>
                <a:spcPts val="0"/>
              </a:spcAft>
            </a:pPr>
            <a:r>
              <a:rPr sz="1400" dirty="0">
                <a:solidFill>
                  <a:srgbClr val="073763"/>
                </a:solidFill>
                <a:latin typeface="WOHQCE+Cambria Math"/>
                <a:cs typeface="WOHQCE+Cambria Math"/>
              </a:rPr>
              <a:t>푆푝푒푒푑퐿ꢀ푚ꢀ푡</a:t>
            </a:r>
          </a:p>
          <a:p>
            <a:pPr marL="0" marR="0">
              <a:lnSpc>
                <a:spcPts val="1405"/>
              </a:lnSpc>
              <a:spcBef>
                <a:spcPts val="263"/>
              </a:spcBef>
              <a:spcAft>
                <a:spcPts val="0"/>
              </a:spcAft>
            </a:pPr>
            <a:r>
              <a:rPr sz="1400" dirty="0">
                <a:solidFill>
                  <a:srgbClr val="073763"/>
                </a:solidFill>
                <a:latin typeface="WOHQCE+Cambria Math"/>
                <a:cs typeface="WOHQCE+Cambria Math"/>
              </a:rPr>
              <a:t>=</a:t>
            </a:r>
            <a:r>
              <a:rPr sz="1400" spc="43" dirty="0">
                <a:solidFill>
                  <a:srgbClr val="073763"/>
                </a:solidFill>
                <a:latin typeface="Times New Roman"/>
                <a:cs typeface="Times New Roman"/>
              </a:rPr>
              <a:t> </a:t>
            </a:r>
            <a:r>
              <a:rPr sz="1400" dirty="0">
                <a:solidFill>
                  <a:srgbClr val="073763"/>
                </a:solidFill>
                <a:latin typeface="WOHQCE+Cambria Math"/>
                <a:cs typeface="WOHQCE+Cambria Math"/>
              </a:rPr>
              <a:t>50</a:t>
            </a:r>
            <a:r>
              <a:rPr sz="1400" spc="-40" dirty="0">
                <a:solidFill>
                  <a:srgbClr val="073763"/>
                </a:solidFill>
                <a:latin typeface="Times New Roman"/>
                <a:cs typeface="Times New Roman"/>
              </a:rPr>
              <a:t> </a:t>
            </a:r>
            <a:r>
              <a:rPr sz="1400" dirty="0">
                <a:solidFill>
                  <a:srgbClr val="073763"/>
                </a:solidFill>
                <a:latin typeface="WOHQCE+Cambria Math"/>
                <a:cs typeface="WOHQCE+Cambria Math"/>
              </a:rPr>
              <a:t>푘푚/ℎ</a:t>
            </a:r>
          </a:p>
        </p:txBody>
      </p:sp>
      <p:sp>
        <p:nvSpPr>
          <p:cNvPr id="7" name="正方形/長方形 6"/>
          <p:cNvSpPr/>
          <p:nvPr/>
        </p:nvSpPr>
        <p:spPr>
          <a:xfrm>
            <a:off x="784846" y="5673349"/>
            <a:ext cx="2862882" cy="7799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35732" y="-27384"/>
            <a:ext cx="10920536" cy="646331"/>
          </a:xfrm>
          <a:prstGeom prst="rect">
            <a:avLst/>
          </a:prstGeom>
        </p:spPr>
        <p:txBody>
          <a:bodyPr wrap="square">
            <a:spAutoFit/>
          </a:bodyPr>
          <a:lstStyle/>
          <a:p>
            <a:pPr marL="285750" indent="-285750">
              <a:buFontTx/>
              <a:buChar char="-"/>
            </a:pPr>
            <a:r>
              <a:rPr lang="en-US" altLang="ja-JP" dirty="0" smtClean="0">
                <a:solidFill>
                  <a:srgbClr val="000000"/>
                </a:solidFill>
                <a:latin typeface="KQVPFQ+HelveticaNeue"/>
              </a:rPr>
              <a:t>Each </a:t>
            </a:r>
            <a:r>
              <a:rPr lang="en-US" altLang="ja-JP" dirty="0">
                <a:solidFill>
                  <a:srgbClr val="FF0000"/>
                </a:solidFill>
                <a:latin typeface="KQVPFQ+HelveticaNeue"/>
              </a:rPr>
              <a:t>state</a:t>
            </a:r>
            <a:r>
              <a:rPr lang="en-US" altLang="ja-JP" dirty="0">
                <a:solidFill>
                  <a:srgbClr val="000000"/>
                </a:solidFill>
                <a:latin typeface="KQVPFQ+HelveticaNeue"/>
              </a:rPr>
              <a:t> has </a:t>
            </a:r>
            <a:r>
              <a:rPr lang="en-US" altLang="ja-JP" dirty="0">
                <a:solidFill>
                  <a:srgbClr val="FF0000"/>
                </a:solidFill>
                <a:latin typeface="KQVPFQ+HelveticaNeue"/>
              </a:rPr>
              <a:t>associated</a:t>
            </a:r>
            <a:r>
              <a:rPr lang="en-US" altLang="ja-JP" dirty="0">
                <a:solidFill>
                  <a:srgbClr val="000000"/>
                </a:solidFill>
                <a:latin typeface="KQVPFQ+HelveticaNeue"/>
              </a:rPr>
              <a:t> with it an </a:t>
            </a:r>
            <a:r>
              <a:rPr lang="en-US" altLang="ja-JP" dirty="0">
                <a:solidFill>
                  <a:srgbClr val="FF0000"/>
                </a:solidFill>
                <a:latin typeface="KQVPFQ+HelveticaNeue"/>
              </a:rPr>
              <a:t>entry action</a:t>
            </a:r>
            <a:r>
              <a:rPr lang="en-US" altLang="ja-JP" dirty="0">
                <a:solidFill>
                  <a:srgbClr val="000000"/>
                </a:solidFill>
                <a:latin typeface="KQVPFQ+HelveticaNeue"/>
              </a:rPr>
              <a:t>, which is the action taken when a state is first entered. </a:t>
            </a:r>
            <a:endParaRPr lang="en-US" altLang="ja-JP" sz="2400" dirty="0">
              <a:solidFill>
                <a:srgbClr val="000000"/>
              </a:solidFill>
              <a:latin typeface="KQVPFQ+HelveticaNeue"/>
            </a:endParaRPr>
          </a:p>
          <a:p>
            <a:pPr marL="285750" indent="-285750">
              <a:buFontTx/>
              <a:buChar char="-"/>
            </a:pPr>
            <a:r>
              <a:rPr lang="en-US" altLang="ja-JP" dirty="0" smtClean="0">
                <a:solidFill>
                  <a:srgbClr val="FF0000"/>
                </a:solidFill>
                <a:latin typeface="KQVPFQ+HelveticaNeue"/>
              </a:rPr>
              <a:t>Entry </a:t>
            </a:r>
            <a:r>
              <a:rPr lang="en-US" altLang="ja-JP" dirty="0">
                <a:solidFill>
                  <a:srgbClr val="FF0000"/>
                </a:solidFill>
                <a:latin typeface="KQVPFQ+HelveticaNeue"/>
              </a:rPr>
              <a:t>actions </a:t>
            </a:r>
            <a:r>
              <a:rPr lang="en-US" altLang="ja-JP" dirty="0">
                <a:solidFill>
                  <a:srgbClr val="000000"/>
                </a:solidFill>
                <a:latin typeface="KQVPFQ+HelveticaNeue"/>
              </a:rPr>
              <a:t>involve </a:t>
            </a:r>
            <a:r>
              <a:rPr lang="en-US" altLang="ja-JP" dirty="0">
                <a:solidFill>
                  <a:srgbClr val="FF0000"/>
                </a:solidFill>
                <a:latin typeface="KQVPFQ+HelveticaNeue"/>
              </a:rPr>
              <a:t>setting</a:t>
            </a:r>
            <a:r>
              <a:rPr lang="en-US" altLang="ja-JP" dirty="0">
                <a:solidFill>
                  <a:srgbClr val="000000"/>
                </a:solidFill>
                <a:latin typeface="KQVPFQ+HelveticaNeue"/>
              </a:rPr>
              <a:t> the necessary </a:t>
            </a:r>
            <a:r>
              <a:rPr lang="en-US" altLang="ja-JP" dirty="0">
                <a:solidFill>
                  <a:srgbClr val="FF0000"/>
                </a:solidFill>
                <a:latin typeface="KQVPFQ+HelveticaNeue"/>
              </a:rPr>
              <a:t>constraint outputs </a:t>
            </a:r>
            <a:r>
              <a:rPr lang="en-US" altLang="ja-JP" dirty="0">
                <a:solidFill>
                  <a:srgbClr val="000000"/>
                </a:solidFill>
                <a:latin typeface="KQVPFQ+HelveticaNeue"/>
              </a:rPr>
              <a:t>to </a:t>
            </a:r>
            <a:r>
              <a:rPr lang="en-US" altLang="ja-JP" dirty="0">
                <a:solidFill>
                  <a:srgbClr val="FF0000"/>
                </a:solidFill>
                <a:latin typeface="KQVPFQ+HelveticaNeue"/>
              </a:rPr>
              <a:t>accompany the behavior decision</a:t>
            </a:r>
            <a:r>
              <a:rPr lang="en-US" altLang="ja-JP" dirty="0">
                <a:solidFill>
                  <a:srgbClr val="000000"/>
                </a:solidFill>
                <a:latin typeface="KQVPFQ+HelveticaNeue"/>
              </a:rPr>
              <a:t>. </a:t>
            </a:r>
            <a:endParaRPr lang="ja-JP"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2092856"/>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8"/>
              </a:lnSpc>
              <a:spcBef>
                <a:spcPts val="3621"/>
              </a:spcBef>
              <a:spcAft>
                <a:spcPts val="0"/>
              </a:spcAft>
            </a:pPr>
            <a:r>
              <a:rPr sz="2650" dirty="0">
                <a:solidFill>
                  <a:srgbClr val="002060"/>
                </a:solidFill>
                <a:latin typeface="Arial"/>
                <a:cs typeface="Arial"/>
              </a:rPr>
              <a:t>•</a:t>
            </a:r>
          </a:p>
          <a:p>
            <a:pPr marL="0" marR="0">
              <a:lnSpc>
                <a:spcPts val="2976"/>
              </a:lnSpc>
              <a:spcBef>
                <a:spcPts val="3626"/>
              </a:spcBef>
              <a:spcAft>
                <a:spcPts val="0"/>
              </a:spcAft>
            </a:pPr>
            <a:r>
              <a:rPr sz="2650" dirty="0">
                <a:solidFill>
                  <a:srgbClr val="002060"/>
                </a:solidFill>
                <a:latin typeface="Arial"/>
                <a:cs typeface="Arial"/>
              </a:rPr>
              <a:t>•</a:t>
            </a:r>
          </a:p>
        </p:txBody>
      </p:sp>
      <p:sp>
        <p:nvSpPr>
          <p:cNvPr id="4" name="正方形/長方形 3"/>
          <p:cNvSpPr/>
          <p:nvPr/>
        </p:nvSpPr>
        <p:spPr>
          <a:xfrm>
            <a:off x="0" y="4509120"/>
            <a:ext cx="6816080" cy="2031325"/>
          </a:xfrm>
          <a:prstGeom prst="rect">
            <a:avLst/>
          </a:prstGeom>
        </p:spPr>
        <p:txBody>
          <a:bodyPr wrap="square">
            <a:spAutoFit/>
          </a:bodyPr>
          <a:lstStyle/>
          <a:p>
            <a:r>
              <a:rPr lang="ja-JP" altLang="en-US" dirty="0">
                <a:solidFill>
                  <a:srgbClr val="000000"/>
                </a:solidFill>
                <a:latin typeface="IRSVJH+PingFangSC-Regular"/>
              </a:rPr>
              <a:t>課題：（⼤事） </a:t>
            </a:r>
            <a:endParaRPr lang="en-US" altLang="ja-JP" dirty="0" smtClean="0">
              <a:solidFill>
                <a:srgbClr val="000000"/>
              </a:solidFill>
              <a:latin typeface="IRSVJH+PingFangSC-Regular"/>
            </a:endParaRPr>
          </a:p>
          <a:p>
            <a:pPr marL="285750" indent="-285750">
              <a:buFontTx/>
              <a:buChar char="-"/>
            </a:pPr>
            <a:r>
              <a:rPr lang="en-US" altLang="ja-JP" dirty="0" smtClean="0">
                <a:solidFill>
                  <a:srgbClr val="000000"/>
                </a:solidFill>
                <a:latin typeface="KQVPFQ+HelveticaNeue"/>
              </a:rPr>
              <a:t>as </a:t>
            </a:r>
            <a:r>
              <a:rPr lang="en-US" altLang="ja-JP" dirty="0">
                <a:solidFill>
                  <a:srgbClr val="000000"/>
                </a:solidFill>
                <a:latin typeface="KQVPFQ+HelveticaNeue"/>
              </a:rPr>
              <a:t>the </a:t>
            </a:r>
            <a:r>
              <a:rPr lang="en-US" altLang="ja-JP" dirty="0">
                <a:solidFill>
                  <a:srgbClr val="FF0000"/>
                </a:solidFill>
                <a:latin typeface="KQVPFQ+HelveticaNeue"/>
              </a:rPr>
              <a:t>number of states increases</a:t>
            </a:r>
            <a:r>
              <a:rPr lang="en-US" altLang="ja-JP" dirty="0">
                <a:solidFill>
                  <a:srgbClr val="000000"/>
                </a:solidFill>
                <a:latin typeface="KQVPFQ+HelveticaNeue"/>
              </a:rPr>
              <a:t>, the complexity of defining </a:t>
            </a:r>
            <a:r>
              <a:rPr lang="en-US" altLang="ja-JP" dirty="0">
                <a:solidFill>
                  <a:srgbClr val="FF0000"/>
                </a:solidFill>
                <a:latin typeface="KQVPFQ+HelveticaNeue"/>
              </a:rPr>
              <a:t>all possible transitions</a:t>
            </a:r>
            <a:r>
              <a:rPr lang="en-US" altLang="ja-JP" dirty="0">
                <a:solidFill>
                  <a:srgbClr val="000000"/>
                </a:solidFill>
                <a:latin typeface="KQVPFQ+HelveticaNeue"/>
              </a:rPr>
              <a:t> and their </a:t>
            </a:r>
            <a:r>
              <a:rPr lang="en-US" altLang="ja-JP" dirty="0">
                <a:solidFill>
                  <a:srgbClr val="FF0000"/>
                </a:solidFill>
                <a:latin typeface="KQVPFQ+HelveticaNeue"/>
              </a:rPr>
              <a:t>conditions explodes</a:t>
            </a:r>
            <a:r>
              <a:rPr lang="en-US" altLang="ja-JP" dirty="0">
                <a:solidFill>
                  <a:srgbClr val="000000"/>
                </a:solidFill>
                <a:latin typeface="KQVPFQ+HelveticaNeue"/>
              </a:rPr>
              <a:t>.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There’s </a:t>
            </a:r>
            <a:r>
              <a:rPr lang="en-US" altLang="ja-JP" dirty="0">
                <a:solidFill>
                  <a:srgbClr val="000000"/>
                </a:solidFill>
                <a:latin typeface="KQVPFQ+HelveticaNeue"/>
              </a:rPr>
              <a:t>also </a:t>
            </a:r>
            <a:r>
              <a:rPr lang="en-US" altLang="ja-JP" dirty="0">
                <a:solidFill>
                  <a:srgbClr val="FF0000"/>
                </a:solidFill>
                <a:latin typeface="KQVPFQ+HelveticaNeue"/>
              </a:rPr>
              <a:t>no explicit way </a:t>
            </a:r>
            <a:r>
              <a:rPr lang="en-US" altLang="ja-JP" dirty="0">
                <a:solidFill>
                  <a:srgbClr val="000000"/>
                </a:solidFill>
                <a:latin typeface="KQVPFQ+HelveticaNeue"/>
              </a:rPr>
              <a:t>to </a:t>
            </a:r>
            <a:r>
              <a:rPr lang="en-US" altLang="ja-JP" dirty="0">
                <a:solidFill>
                  <a:srgbClr val="FF0000"/>
                </a:solidFill>
                <a:latin typeface="KQVPFQ+HelveticaNeue"/>
              </a:rPr>
              <a:t>handle uncertainty and errors in </a:t>
            </a:r>
            <a:r>
              <a:rPr lang="en-US" altLang="ja-JP" dirty="0">
                <a:latin typeface="KQVPFQ+HelveticaNeue"/>
              </a:rPr>
              <a:t>the</a:t>
            </a:r>
            <a:r>
              <a:rPr lang="en-US" altLang="ja-JP" dirty="0">
                <a:solidFill>
                  <a:srgbClr val="FF0000"/>
                </a:solidFill>
                <a:latin typeface="KQVPFQ+HelveticaNeue"/>
              </a:rPr>
              <a:t> input data</a:t>
            </a:r>
            <a:r>
              <a:rPr lang="en-US" altLang="ja-JP" dirty="0">
                <a:solidFill>
                  <a:srgbClr val="000000"/>
                </a:solidFill>
                <a:latin typeface="KQVPFQ+HelveticaNeue"/>
              </a:rPr>
              <a:t>.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These </a:t>
            </a:r>
            <a:r>
              <a:rPr lang="en-US" altLang="ja-JP" dirty="0">
                <a:solidFill>
                  <a:srgbClr val="000000"/>
                </a:solidFill>
                <a:latin typeface="KQVPFQ+HelveticaNeue"/>
              </a:rPr>
              <a:t>challenges mean that the finite-state machine approach tends to </a:t>
            </a:r>
            <a:r>
              <a:rPr lang="en-US" altLang="ja-JP" dirty="0">
                <a:solidFill>
                  <a:srgbClr val="FF0000"/>
                </a:solidFill>
                <a:latin typeface="KQVPFQ+HelveticaNeue"/>
              </a:rPr>
              <a:t>run into di</a:t>
            </a:r>
            <a:r>
              <a:rPr lang="en-US" altLang="ja-JP" dirty="0">
                <a:solidFill>
                  <a:srgbClr val="FF0000"/>
                </a:solidFill>
                <a:latin typeface="RFDCER+HelveticaNeue"/>
              </a:rPr>
              <a:t>ffi</a:t>
            </a:r>
            <a:r>
              <a:rPr lang="en-US" altLang="ja-JP" dirty="0">
                <a:solidFill>
                  <a:srgbClr val="FF0000"/>
                </a:solidFill>
                <a:latin typeface="KQVPFQ+HelveticaNeue"/>
              </a:rPr>
              <a:t>culties</a:t>
            </a:r>
            <a:r>
              <a:rPr lang="en-US" altLang="ja-JP" dirty="0">
                <a:solidFill>
                  <a:srgbClr val="000000"/>
                </a:solidFill>
                <a:latin typeface="KQVPFQ+HelveticaNeue"/>
              </a:rPr>
              <a:t>, as we </a:t>
            </a:r>
            <a:r>
              <a:rPr lang="en-US" altLang="ja-JP" dirty="0">
                <a:solidFill>
                  <a:srgbClr val="FF0000"/>
                </a:solidFill>
                <a:latin typeface="KQVPFQ+HelveticaNeue"/>
              </a:rPr>
              <a:t>approach full level-5 autonomy</a:t>
            </a:r>
            <a:r>
              <a:rPr lang="en-US" altLang="ja-JP" dirty="0">
                <a:solidFill>
                  <a:srgbClr val="000000"/>
                </a:solidFill>
                <a:latin typeface="KQVPFQ+HelveticaNeue"/>
              </a:rPr>
              <a:t>. </a:t>
            </a:r>
            <a:endParaRPr lang="ja-JP" altLang="en-US" dirty="0"/>
          </a:p>
        </p:txBody>
      </p:sp>
      <p:sp>
        <p:nvSpPr>
          <p:cNvPr id="5" name="正方形/長方形 4"/>
          <p:cNvSpPr/>
          <p:nvPr/>
        </p:nvSpPr>
        <p:spPr>
          <a:xfrm>
            <a:off x="784846" y="2780928"/>
            <a:ext cx="300689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784846" y="2348880"/>
            <a:ext cx="702642"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3892" y="1521250"/>
            <a:ext cx="270954" cy="1280248"/>
          </a:xfrm>
          <a:prstGeom prst="rect">
            <a:avLst/>
          </a:prstGeom>
        </p:spPr>
        <p:txBody>
          <a:bodyPr vert="horz" wrap="square" lIns="0" tIns="0" rIns="0" bIns="0" rtlCol="0">
            <a:spAutoFit/>
          </a:bodyPr>
          <a:lstStyle/>
          <a:p>
            <a:pPr marL="0" marR="0">
              <a:lnSpc>
                <a:spcPts val="2976"/>
              </a:lnSpc>
              <a:spcBef>
                <a:spcPts val="0"/>
              </a:spcBef>
              <a:spcAft>
                <a:spcPts val="0"/>
              </a:spcAft>
            </a:pPr>
            <a:r>
              <a:rPr sz="2650" dirty="0">
                <a:solidFill>
                  <a:srgbClr val="002060"/>
                </a:solidFill>
                <a:latin typeface="Arial"/>
                <a:cs typeface="Arial"/>
              </a:rPr>
              <a:t>•</a:t>
            </a:r>
          </a:p>
          <a:p>
            <a:pPr marL="0" marR="0">
              <a:lnSpc>
                <a:spcPts val="2976"/>
              </a:lnSpc>
              <a:spcBef>
                <a:spcPts val="431"/>
              </a:spcBef>
              <a:spcAft>
                <a:spcPts val="0"/>
              </a:spcAft>
            </a:pPr>
            <a:r>
              <a:rPr sz="2650" dirty="0">
                <a:solidFill>
                  <a:srgbClr val="002060"/>
                </a:solidFill>
                <a:latin typeface="Arial"/>
                <a:cs typeface="Arial"/>
              </a:rPr>
              <a:t>•</a:t>
            </a:r>
          </a:p>
          <a:p>
            <a:pPr marL="0" marR="0">
              <a:lnSpc>
                <a:spcPts val="2978"/>
              </a:lnSpc>
              <a:spcBef>
                <a:spcPts val="417"/>
              </a:spcBef>
              <a:spcAft>
                <a:spcPts val="0"/>
              </a:spcAft>
            </a:pPr>
            <a:r>
              <a:rPr sz="2650" dirty="0">
                <a:solidFill>
                  <a:srgbClr val="002060"/>
                </a:solidFill>
                <a:latin typeface="Arial"/>
                <a:cs typeface="Arial"/>
              </a:rPr>
              <a:t>•</a:t>
            </a:r>
          </a:p>
        </p:txBody>
      </p:sp>
      <p:sp>
        <p:nvSpPr>
          <p:cNvPr id="4" name="object 4"/>
          <p:cNvSpPr txBox="1"/>
          <p:nvPr/>
        </p:nvSpPr>
        <p:spPr>
          <a:xfrm>
            <a:off x="986332" y="2831939"/>
            <a:ext cx="315189" cy="345400"/>
          </a:xfrm>
          <a:prstGeom prst="rect">
            <a:avLst/>
          </a:prstGeom>
        </p:spPr>
        <p:txBody>
          <a:bodyPr vert="horz" wrap="square" lIns="0" tIns="0" rIns="0" bIns="0" rtlCol="0">
            <a:spAutoFit/>
          </a:bodyPr>
          <a:lstStyle/>
          <a:p>
            <a:pPr marL="0" marR="0">
              <a:lnSpc>
                <a:spcPts val="2419"/>
              </a:lnSpc>
              <a:spcBef>
                <a:spcPts val="0"/>
              </a:spcBef>
              <a:spcAft>
                <a:spcPts val="0"/>
              </a:spcAft>
            </a:pPr>
            <a:r>
              <a:rPr sz="2150" dirty="0">
                <a:solidFill>
                  <a:srgbClr val="002060"/>
                </a:solidFill>
                <a:latin typeface="Courier New"/>
                <a:cs typeface="Courier New"/>
              </a:rPr>
              <a:t>o</a:t>
            </a:r>
          </a:p>
        </p:txBody>
      </p:sp>
      <p:sp>
        <p:nvSpPr>
          <p:cNvPr id="5" name="object 5"/>
          <p:cNvSpPr txBox="1"/>
          <p:nvPr/>
        </p:nvSpPr>
        <p:spPr>
          <a:xfrm>
            <a:off x="513892" y="3868315"/>
            <a:ext cx="270954" cy="416416"/>
          </a:xfrm>
          <a:prstGeom prst="rect">
            <a:avLst/>
          </a:prstGeom>
        </p:spPr>
        <p:txBody>
          <a:bodyPr vert="horz" wrap="square" lIns="0" tIns="0" rIns="0" bIns="0" rtlCol="0">
            <a:spAutoFit/>
          </a:bodyPr>
          <a:lstStyle/>
          <a:p>
            <a:pPr marL="0" marR="0">
              <a:lnSpc>
                <a:spcPts val="2978"/>
              </a:lnSpc>
              <a:spcBef>
                <a:spcPts val="0"/>
              </a:spcBef>
              <a:spcAft>
                <a:spcPts val="0"/>
              </a:spcAft>
            </a:pPr>
            <a:r>
              <a:rPr sz="2650" dirty="0">
                <a:solidFill>
                  <a:srgbClr val="002060"/>
                </a:solidFill>
                <a:latin typeface="Arial"/>
                <a:cs typeface="Arial"/>
              </a:rPr>
              <a:t>•</a:t>
            </a:r>
          </a:p>
        </p:txBody>
      </p:sp>
      <p:sp>
        <p:nvSpPr>
          <p:cNvPr id="6" name="正方形/長方形 5"/>
          <p:cNvSpPr/>
          <p:nvPr/>
        </p:nvSpPr>
        <p:spPr>
          <a:xfrm>
            <a:off x="2135560" y="4941168"/>
            <a:ext cx="6096000" cy="1477328"/>
          </a:xfrm>
          <a:prstGeom prst="rect">
            <a:avLst/>
          </a:prstGeom>
        </p:spPr>
        <p:txBody>
          <a:bodyPr>
            <a:spAutoFit/>
          </a:bodyPr>
          <a:lstStyle/>
          <a:p>
            <a:r>
              <a:rPr lang="ja-JP" altLang="en-US" dirty="0">
                <a:solidFill>
                  <a:srgbClr val="000000"/>
                </a:solidFill>
                <a:latin typeface="IRSVJH+PingFangSC-Regular"/>
              </a:rPr>
              <a:t>単語 </a:t>
            </a:r>
            <a:endParaRPr lang="en-US" altLang="ja-JP" dirty="0" smtClean="0">
              <a:solidFill>
                <a:srgbClr val="000000"/>
              </a:solidFill>
              <a:latin typeface="IRSVJH+PingFangSC-Regular"/>
            </a:endParaRPr>
          </a:p>
          <a:p>
            <a:pPr marL="285750" indent="-285750">
              <a:buFontTx/>
              <a:buChar char="-"/>
            </a:pPr>
            <a:r>
              <a:rPr lang="en-US" altLang="ja-JP" dirty="0" smtClean="0">
                <a:solidFill>
                  <a:srgbClr val="000000"/>
                </a:solidFill>
                <a:latin typeface="KQVPFQ+HelveticaNeue"/>
              </a:rPr>
              <a:t>Proximity</a:t>
            </a:r>
            <a:r>
              <a:rPr lang="en-US" altLang="ja-JP" dirty="0">
                <a:solidFill>
                  <a:srgbClr val="000000"/>
                </a:solidFill>
                <a:latin typeface="KQVPFQ+HelveticaNeue"/>
              </a:rPr>
              <a:t>, </a:t>
            </a:r>
            <a:r>
              <a:rPr lang="ja-JP" altLang="en-US" dirty="0">
                <a:solidFill>
                  <a:srgbClr val="000000"/>
                </a:solidFill>
                <a:latin typeface="KQVPFQ+HelveticaNeue"/>
              </a:rPr>
              <a:t>近接</a:t>
            </a:r>
            <a:r>
              <a:rPr lang="en-US" altLang="ja-JP" dirty="0">
                <a:solidFill>
                  <a:srgbClr val="000000"/>
                </a:solidFill>
                <a:latin typeface="KQVPFQ+HelveticaNeue"/>
              </a:rPr>
              <a:t>: Proximity to a place or person is nearness to that place or person. </a:t>
            </a:r>
            <a:endParaRPr lang="en-US" altLang="ja-JP" sz="2400" dirty="0">
              <a:solidFill>
                <a:srgbClr val="000000"/>
              </a:solidFill>
              <a:latin typeface="KQVPFQ+HelveticaNeue"/>
            </a:endParaRPr>
          </a:p>
          <a:p>
            <a:pPr marL="285750" indent="-285750">
              <a:buFontTx/>
              <a:buChar char="-"/>
            </a:pPr>
            <a:r>
              <a:rPr lang="en-US" altLang="ja-JP" dirty="0" smtClean="0">
                <a:solidFill>
                  <a:srgbClr val="000000"/>
                </a:solidFill>
                <a:latin typeface="KQVPFQ+HelveticaNeue"/>
              </a:rPr>
              <a:t>Cone</a:t>
            </a:r>
            <a:r>
              <a:rPr lang="en-US" altLang="ja-JP" dirty="0">
                <a:solidFill>
                  <a:srgbClr val="000000"/>
                </a:solidFill>
                <a:latin typeface="KQVPFQ+HelveticaNeue"/>
              </a:rPr>
              <a:t>, </a:t>
            </a:r>
            <a:r>
              <a:rPr lang="ja-JP" altLang="en-US" dirty="0">
                <a:solidFill>
                  <a:srgbClr val="000000"/>
                </a:solidFill>
                <a:latin typeface="KQVPFQ+HelveticaNeue"/>
              </a:rPr>
              <a:t>円錐「えんすい」</a:t>
            </a:r>
            <a:r>
              <a:rPr lang="en-US" altLang="ja-JP" dirty="0">
                <a:solidFill>
                  <a:srgbClr val="000000"/>
                </a:solidFill>
                <a:latin typeface="KQVPFQ+HelveticaNeue"/>
              </a:rPr>
              <a:t>: A cone is a shape with a circular base ending in a point at the top. </a:t>
            </a:r>
            <a:endParaRPr lang="ja-JP"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theme/theme1.xml><?xml version="1.0" encoding="utf-8"?>
<a:theme xmlns:a="http://schemas.openxmlformats.org/drawingml/2006/main" name="Theme Office">
  <a:themeElements>
    <a:clrScheme name="Standard">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tand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1126</TotalTime>
  <Words>2350</Words>
  <Application>Microsoft Office PowerPoint</Application>
  <PresentationFormat>ワイド画面</PresentationFormat>
  <Paragraphs>283</Paragraphs>
  <Slides>55</Slides>
  <Notes>0</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55</vt:i4>
      </vt:variant>
    </vt:vector>
  </HeadingPairs>
  <TitlesOfParts>
    <vt:vector size="68" baseType="lpstr">
      <vt:lpstr>Calibri</vt:lpstr>
      <vt:lpstr>Cambria Math</vt:lpstr>
      <vt:lpstr>Arial</vt:lpstr>
      <vt:lpstr>BOJWFM+5 Bold</vt:lpstr>
      <vt:lpstr>Arial Narrow</vt:lpstr>
      <vt:lpstr>ＭＳ Ｐゴシック</vt:lpstr>
      <vt:lpstr>IRSVJH+PingFangSC-Regular</vt:lpstr>
      <vt:lpstr>WOHQCE+Cambria Math</vt:lpstr>
      <vt:lpstr>Courier New</vt:lpstr>
      <vt:lpstr>Times New Roman</vt:lpstr>
      <vt:lpstr>RFDCER+HelveticaNeue</vt:lpstr>
      <vt:lpstr>KQVPFQ+HelveticaNeue</vt:lpstr>
      <vt:lpstr>Theme Office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cp:lastModifiedBy>SCSK</cp:lastModifiedBy>
  <cp:revision>40</cp:revision>
  <dcterms:modified xsi:type="dcterms:W3CDTF">2021-03-07T11:45:48Z</dcterms:modified>
</cp:coreProperties>
</file>